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8"/>
  </p:notesMasterIdLst>
  <p:sldIdLst>
    <p:sldId id="261" r:id="rId2"/>
    <p:sldId id="269" r:id="rId3"/>
    <p:sldId id="273" r:id="rId4"/>
    <p:sldId id="274" r:id="rId5"/>
    <p:sldId id="263" r:id="rId6"/>
    <p:sldId id="262" r:id="rId7"/>
    <p:sldId id="258" r:id="rId8"/>
    <p:sldId id="264" r:id="rId9"/>
    <p:sldId id="267" r:id="rId10"/>
    <p:sldId id="268" r:id="rId11"/>
    <p:sldId id="304" r:id="rId12"/>
    <p:sldId id="270" r:id="rId13"/>
    <p:sldId id="271" r:id="rId14"/>
    <p:sldId id="275" r:id="rId15"/>
    <p:sldId id="259" r:id="rId16"/>
    <p:sldId id="283" r:id="rId17"/>
    <p:sldId id="284" r:id="rId18"/>
    <p:sldId id="280" r:id="rId19"/>
    <p:sldId id="285" r:id="rId20"/>
    <p:sldId id="276" r:id="rId21"/>
    <p:sldId id="277" r:id="rId22"/>
    <p:sldId id="272" r:id="rId23"/>
    <p:sldId id="278" r:id="rId24"/>
    <p:sldId id="286" r:id="rId25"/>
    <p:sldId id="287" r:id="rId26"/>
    <p:sldId id="288" r:id="rId27"/>
    <p:sldId id="294" r:id="rId28"/>
    <p:sldId id="305" r:id="rId29"/>
    <p:sldId id="295" r:id="rId30"/>
    <p:sldId id="296" r:id="rId31"/>
    <p:sldId id="297" r:id="rId32"/>
    <p:sldId id="298" r:id="rId33"/>
    <p:sldId id="301" r:id="rId34"/>
    <p:sldId id="302" r:id="rId35"/>
    <p:sldId id="303" r:id="rId36"/>
    <p:sldId id="25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0777CFBE-656D-43E0-AC91-025AD283E11B}">
          <p14:sldIdLst>
            <p14:sldId id="261"/>
            <p14:sldId id="269"/>
            <p14:sldId id="273"/>
            <p14:sldId id="274"/>
            <p14:sldId id="263"/>
            <p14:sldId id="262"/>
            <p14:sldId id="258"/>
            <p14:sldId id="264"/>
            <p14:sldId id="267"/>
            <p14:sldId id="268"/>
            <p14:sldId id="304"/>
            <p14:sldId id="270"/>
            <p14:sldId id="271"/>
            <p14:sldId id="275"/>
            <p14:sldId id="259"/>
            <p14:sldId id="283"/>
            <p14:sldId id="284"/>
            <p14:sldId id="280"/>
            <p14:sldId id="285"/>
            <p14:sldId id="276"/>
            <p14:sldId id="277"/>
            <p14:sldId id="272"/>
            <p14:sldId id="278"/>
            <p14:sldId id="286"/>
            <p14:sldId id="287"/>
            <p14:sldId id="288"/>
            <p14:sldId id="294"/>
            <p14:sldId id="305"/>
            <p14:sldId id="295"/>
            <p14:sldId id="296"/>
            <p14:sldId id="297"/>
            <p14:sldId id="298"/>
            <p14:sldId id="301"/>
            <p14:sldId id="302"/>
            <p14:sldId id="303"/>
          </p14:sldIdLst>
        </p14:section>
        <p14:section name="Brainstroming" id="{44C23139-4C2F-42EF-A357-A79FDBC46289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67" autoAdjust="0"/>
  </p:normalViewPr>
  <p:slideViewPr>
    <p:cSldViewPr snapToGrid="0">
      <p:cViewPr varScale="1">
        <p:scale>
          <a:sx n="66" d="100"/>
          <a:sy n="66" d="100"/>
        </p:scale>
        <p:origin x="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CAA7C-BF80-435D-8C4C-978F6C77C3C5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10338-FE70-4813-8AD0-4BEFB23E0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8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16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Sinusoid</a:t>
            </a:r>
            <a:r>
              <a:rPr lang="ko-KR" altLang="en-US" dirty="0"/>
              <a:t>는 이런 주옥같은 공식이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분명 다아는 문잔데 모여있으니 뭔소린지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30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5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95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 </a:t>
            </a:r>
            <a:r>
              <a:rPr lang="en-US" altLang="ko-KR" dirty="0">
                <a:solidFill>
                  <a:schemeClr val="bg1"/>
                </a:solidFill>
              </a:rPr>
              <a:t>y</a:t>
            </a:r>
            <a:r>
              <a:rPr lang="ko-KR" altLang="en-US" dirty="0">
                <a:solidFill>
                  <a:schemeClr val="bg1"/>
                </a:solidFill>
              </a:rPr>
              <a:t>축이아닌 실수축과 허수축을 가진 좌표계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주파수 도메인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영역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중복이 많다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2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실수 또는 허수값만 가질경우 사인또는 코사인이 된다는것을 이렇게 볼수있다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29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왜 사용하나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9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아날로그 시그널을 디지털 시그널로 바꾸기위해 필요한 두가지</a:t>
            </a:r>
            <a:endParaRPr lang="en-US" altLang="ko-KR" dirty="0"/>
          </a:p>
          <a:p>
            <a:r>
              <a:rPr lang="ko-KR" altLang="en-US" dirty="0"/>
              <a:t>표본화</a:t>
            </a:r>
            <a:endParaRPr lang="en-US" altLang="ko-KR" dirty="0"/>
          </a:p>
          <a:p>
            <a:r>
              <a:rPr lang="ko-KR" altLang="en-US" dirty="0"/>
              <a:t>양자화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44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9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Square Error -&gt; </a:t>
            </a:r>
            <a:r>
              <a:rPr lang="ko-KR" altLang="en-US" dirty="0"/>
              <a:t>적분 </a:t>
            </a:r>
            <a:r>
              <a:rPr lang="en-US" altLang="ko-KR" dirty="0"/>
              <a:t>0~1/2  x^2 dx</a:t>
            </a:r>
          </a:p>
          <a:p>
            <a:r>
              <a:rPr lang="en-US" dirty="0"/>
              <a:t>RMS</a:t>
            </a:r>
            <a:r>
              <a:rPr lang="ko-KR" altLang="en-US" dirty="0"/>
              <a:t> </a:t>
            </a:r>
            <a:r>
              <a:rPr lang="en-US" altLang="ko-KR" dirty="0"/>
              <a:t>= sqrt(ASE) -&gt; </a:t>
            </a:r>
            <a:r>
              <a:rPr lang="ko-KR" altLang="en-US" dirty="0"/>
              <a:t>올림또는 내림으로 인해 발생한 차이의 최대값 </a:t>
            </a:r>
            <a:r>
              <a:rPr lang="en-US" altLang="ko-KR" dirty="0"/>
              <a:t>= 0.5</a:t>
            </a:r>
          </a:p>
          <a:p>
            <a:r>
              <a:rPr lang="en-US" dirty="0"/>
              <a:t>SNR = </a:t>
            </a:r>
            <a:r>
              <a:rPr lang="ko-KR" altLang="en-US" dirty="0"/>
              <a:t>디지털 시그널에서는 </a:t>
            </a:r>
            <a:r>
              <a:rPr lang="en-US" altLang="ko-KR" dirty="0"/>
              <a:t>dB</a:t>
            </a:r>
            <a:r>
              <a:rPr lang="ko-KR" altLang="en-US" dirty="0"/>
              <a:t>의 레인지를 결정한다 </a:t>
            </a:r>
            <a:r>
              <a:rPr lang="en-US" altLang="ko-KR" dirty="0"/>
              <a:t>(</a:t>
            </a:r>
            <a:r>
              <a:rPr lang="ko-KR" altLang="en-US" dirty="0"/>
              <a:t>다이나믹레인지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1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아날로그 시그널은 </a:t>
            </a:r>
            <a:r>
              <a:rPr lang="en-US" altLang="ko-KR" dirty="0"/>
              <a:t>n</a:t>
            </a:r>
            <a:r>
              <a:rPr lang="ko-KR" altLang="en-US" dirty="0"/>
              <a:t>개의 사인과 </a:t>
            </a:r>
            <a:r>
              <a:rPr lang="en-US" altLang="ko-KR" dirty="0"/>
              <a:t>m</a:t>
            </a:r>
            <a:r>
              <a:rPr lang="ko-KR" altLang="en-US" dirty="0"/>
              <a:t>개의 코사인이 합쳐진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8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아날로그 시그널은 </a:t>
            </a:r>
            <a:r>
              <a:rPr lang="en-US" altLang="ko-KR" dirty="0"/>
              <a:t>n</a:t>
            </a:r>
            <a:r>
              <a:rPr lang="ko-KR" altLang="en-US" dirty="0"/>
              <a:t>개의 사인과 </a:t>
            </a:r>
            <a:r>
              <a:rPr lang="en-US" altLang="ko-KR" dirty="0"/>
              <a:t>m</a:t>
            </a:r>
            <a:r>
              <a:rPr lang="ko-KR" altLang="en-US" dirty="0"/>
              <a:t>개의 코사인이 합쳐진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55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DSP</a:t>
            </a:r>
            <a:r>
              <a:rPr lang="ko-KR" altLang="en-US" dirty="0"/>
              <a:t>는 그것을 디지털화된 시그널만들어 재가공 하는것</a:t>
            </a:r>
            <a:endParaRPr lang="en-US" altLang="ko-KR" dirty="0"/>
          </a:p>
          <a:p>
            <a:r>
              <a:rPr lang="ko-KR" altLang="en-US" dirty="0"/>
              <a:t>디지털화된 시그널 </a:t>
            </a:r>
            <a:r>
              <a:rPr lang="en-US" altLang="ko-KR" dirty="0"/>
              <a:t>= </a:t>
            </a:r>
            <a:r>
              <a:rPr lang="ko-KR" altLang="en-US" dirty="0"/>
              <a:t>그저 </a:t>
            </a:r>
            <a:r>
              <a:rPr lang="en-US" altLang="ko-KR" dirty="0"/>
              <a:t>array of </a:t>
            </a:r>
            <a:r>
              <a:rPr lang="en-US" altLang="ko-KR" dirty="0" err="1"/>
              <a:t>int</a:t>
            </a:r>
            <a:r>
              <a:rPr lang="en-US" altLang="ko-KR" dirty="0"/>
              <a:t> type</a:t>
            </a:r>
          </a:p>
          <a:p>
            <a:endParaRPr lang="en-US" altLang="ko-KR" dirty="0"/>
          </a:p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96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26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Sinusoid</a:t>
            </a:r>
            <a:r>
              <a:rPr lang="ko-KR" altLang="en-US" dirty="0"/>
              <a:t>는 이런 주옥같은 공식이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분명 다아는 문잔데 모여있으니 뭔소린지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5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16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74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 </a:t>
            </a:r>
            <a:r>
              <a:rPr lang="en-US" altLang="ko-KR" dirty="0">
                <a:solidFill>
                  <a:schemeClr val="bg1"/>
                </a:solidFill>
              </a:rPr>
              <a:t>y</a:t>
            </a:r>
            <a:r>
              <a:rPr lang="ko-KR" altLang="en-US" dirty="0">
                <a:solidFill>
                  <a:schemeClr val="bg1"/>
                </a:solidFill>
              </a:rPr>
              <a:t>축이아닌 실수축과 허수축을 가진 좌표계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주파수 도메인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영역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중복이 많다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10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실수 또는 허수값만 가질경우 사인또는 코사인이 된다는것을 이렇게 볼수있다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36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왜 사용하나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0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아날로그 시그널을 디지털 시그널로 바꾸기위해 필요한 두가지</a:t>
            </a:r>
            <a:endParaRPr lang="en-US" altLang="ko-KR" dirty="0"/>
          </a:p>
          <a:p>
            <a:r>
              <a:rPr lang="ko-KR" altLang="en-US" dirty="0"/>
              <a:t>표본화</a:t>
            </a:r>
            <a:endParaRPr lang="en-US" altLang="ko-KR" dirty="0"/>
          </a:p>
          <a:p>
            <a:r>
              <a:rPr lang="ko-KR" altLang="en-US" dirty="0"/>
              <a:t>양자화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97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DSP</a:t>
            </a:r>
            <a:r>
              <a:rPr lang="ko-KR" altLang="en-US" dirty="0"/>
              <a:t>는 그것을 디지털화된 시그널만들어 재가공 하는것</a:t>
            </a:r>
            <a:endParaRPr lang="en-US" altLang="ko-KR" dirty="0"/>
          </a:p>
          <a:p>
            <a:r>
              <a:rPr lang="ko-KR" altLang="en-US" dirty="0"/>
              <a:t>디지털화된 시그널 </a:t>
            </a:r>
            <a:r>
              <a:rPr lang="en-US" altLang="ko-KR" dirty="0"/>
              <a:t>= </a:t>
            </a:r>
            <a:r>
              <a:rPr lang="ko-KR" altLang="en-US" dirty="0"/>
              <a:t>그저 </a:t>
            </a:r>
            <a:r>
              <a:rPr lang="en-US" altLang="ko-KR" dirty="0"/>
              <a:t>array of </a:t>
            </a:r>
            <a:r>
              <a:rPr lang="en-US" altLang="ko-KR" dirty="0" err="1"/>
              <a:t>int</a:t>
            </a:r>
            <a:r>
              <a:rPr lang="en-US" altLang="ko-KR" dirty="0"/>
              <a:t> type</a:t>
            </a:r>
          </a:p>
          <a:p>
            <a:endParaRPr lang="en-US" altLang="ko-KR" dirty="0"/>
          </a:p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5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Square Error -&gt; </a:t>
            </a:r>
            <a:r>
              <a:rPr lang="ko-KR" altLang="en-US" dirty="0"/>
              <a:t>적분 </a:t>
            </a:r>
            <a:r>
              <a:rPr lang="en-US" altLang="ko-KR" dirty="0"/>
              <a:t>0~1/2  x^2 dx</a:t>
            </a:r>
          </a:p>
          <a:p>
            <a:r>
              <a:rPr lang="en-US" dirty="0"/>
              <a:t>RMS</a:t>
            </a:r>
            <a:r>
              <a:rPr lang="ko-KR" altLang="en-US" dirty="0"/>
              <a:t> </a:t>
            </a:r>
            <a:r>
              <a:rPr lang="en-US" altLang="ko-KR" dirty="0"/>
              <a:t>= sqrt(ASE) -&gt; </a:t>
            </a:r>
            <a:r>
              <a:rPr lang="ko-KR" altLang="en-US" dirty="0"/>
              <a:t>올림또는 내림으로 인해 발생한 차이의 최대값 </a:t>
            </a:r>
            <a:r>
              <a:rPr lang="en-US" altLang="ko-KR" dirty="0"/>
              <a:t>= 0.5</a:t>
            </a:r>
          </a:p>
          <a:p>
            <a:r>
              <a:rPr lang="en-US" dirty="0"/>
              <a:t>SNR = </a:t>
            </a:r>
            <a:r>
              <a:rPr lang="ko-KR" altLang="en-US" dirty="0"/>
              <a:t>디지털 시그널에서는 </a:t>
            </a:r>
            <a:r>
              <a:rPr lang="en-US" altLang="ko-KR" dirty="0"/>
              <a:t>dB</a:t>
            </a:r>
            <a:r>
              <a:rPr lang="ko-KR" altLang="en-US" dirty="0"/>
              <a:t>의 레인지를 결정한다 </a:t>
            </a:r>
            <a:r>
              <a:rPr lang="en-US" altLang="ko-KR" dirty="0"/>
              <a:t>(</a:t>
            </a:r>
            <a:r>
              <a:rPr lang="ko-KR" altLang="en-US" dirty="0"/>
              <a:t>다이나믹레인지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7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현실에서의 음악 </a:t>
            </a:r>
            <a:r>
              <a:rPr lang="en-US" altLang="ko-KR" dirty="0"/>
              <a:t>iPod</a:t>
            </a:r>
          </a:p>
          <a:p>
            <a:r>
              <a:rPr lang="ko-KR" altLang="en-US" dirty="0"/>
              <a:t>하지만 디지털 세상은</a:t>
            </a:r>
            <a:r>
              <a:rPr lang="en-US" altLang="ko-KR" dirty="0"/>
              <a:t>?!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54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iPod</a:t>
            </a:r>
            <a:r>
              <a:rPr lang="ko-KR" altLang="en-US" dirty="0"/>
              <a:t>에서 그저 </a:t>
            </a:r>
            <a:r>
              <a:rPr lang="en-US" altLang="ko-KR" dirty="0" err="1"/>
              <a:t>i</a:t>
            </a:r>
            <a:r>
              <a:rPr lang="ko-KR" altLang="en-US" dirty="0"/>
              <a:t>만 남았다고 한다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75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사인유 소이드가 뭔지 찾아보시면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6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 이친구가 아니라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4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이친구가 나올겁니다 그리고 대망의 수학적 마법을 부리면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7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95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66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16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116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351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1" y="1409525"/>
            <a:ext cx="1099476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70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1" y="2397945"/>
            <a:ext cx="10994760" cy="69417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88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443836"/>
            <a:ext cx="10972800" cy="505280"/>
          </a:xfrm>
        </p:spPr>
        <p:txBody>
          <a:bodyPr>
            <a:noAutofit/>
          </a:bodyPr>
          <a:lstStyle>
            <a:lvl1pPr algn="l">
              <a:defRPr sz="45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38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12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68" y="1446626"/>
            <a:ext cx="10972800" cy="514521"/>
          </a:xfrm>
        </p:spPr>
        <p:txBody>
          <a:bodyPr>
            <a:noAutofit/>
          </a:bodyPr>
          <a:lstStyle>
            <a:lvl1pPr algn="l">
              <a:defRPr sz="45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7568" y="2045369"/>
            <a:ext cx="5384800" cy="406876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9634" y="2045369"/>
            <a:ext cx="5360734" cy="406876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528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685" y="374901"/>
            <a:ext cx="8744107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4687" y="1291130"/>
            <a:ext cx="8744107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885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3015"/>
            <a:ext cx="10972800" cy="5846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69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291130"/>
            <a:ext cx="109728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620" y="1882907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620" y="2512770"/>
            <a:ext cx="5386917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2388" y="1882907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388" y="2512770"/>
            <a:ext cx="5389033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39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0211D34-BCFD-4C3E-B8C4-73EB97883599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21CF818-E25D-4323-8E86-E0E09143CC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64F17-893D-4A25-B1E9-62550DC9FA4B}"/>
              </a:ext>
            </a:extLst>
          </p:cNvPr>
          <p:cNvSpPr/>
          <p:nvPr userDrawn="1"/>
        </p:nvSpPr>
        <p:spPr>
          <a:xfrm>
            <a:off x="11478126" y="6677526"/>
            <a:ext cx="713874" cy="1804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9" r:id="rId2"/>
    <p:sldLayoutId id="2147483680" r:id="rId3"/>
    <p:sldLayoutId id="2147483691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7" r:id="rId10"/>
    <p:sldLayoutId id="2147483688" r:id="rId11"/>
    <p:sldLayoutId id="2147483689" r:id="rId12"/>
    <p:sldLayoutId id="214748369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9.png"/><Relationship Id="rId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3B4428-4697-45EF-BFCC-54FA4C6E4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1541874"/>
            <a:ext cx="10994760" cy="1102784"/>
          </a:xfrm>
        </p:spPr>
        <p:txBody>
          <a:bodyPr>
            <a:noAutofit/>
          </a:bodyPr>
          <a:lstStyle/>
          <a:p>
            <a:r>
              <a:rPr lang="en-US" sz="7000" dirty="0"/>
              <a:t>Introduction To DSP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481B89-FF84-4BFD-8A1F-B298F3AAB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1" y="2644658"/>
            <a:ext cx="10994760" cy="676058"/>
          </a:xfrm>
        </p:spPr>
        <p:txBody>
          <a:bodyPr>
            <a:noAutofit/>
          </a:bodyPr>
          <a:lstStyle/>
          <a:p>
            <a:r>
              <a:rPr lang="en-US" sz="4000" dirty="0"/>
              <a:t>Digital Signal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51B50-D475-48D3-863B-584A60AA9F2D}"/>
              </a:ext>
            </a:extLst>
          </p:cNvPr>
          <p:cNvSpPr txBox="1"/>
          <p:nvPr/>
        </p:nvSpPr>
        <p:spPr>
          <a:xfrm>
            <a:off x="9509156" y="5522495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테라 클라이언트팀</a:t>
            </a:r>
            <a:endParaRPr lang="en-US" altLang="ko-KR" dirty="0"/>
          </a:p>
          <a:p>
            <a:pPr algn="r"/>
            <a:r>
              <a:rPr lang="ko-KR" altLang="en-US" dirty="0"/>
              <a:t>임기경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14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5000" dirty="0" err="1"/>
              <a:t>re</a:t>
            </a:r>
            <a:r>
              <a:rPr lang="en-US" altLang="ko-KR" sz="15000" baseline="30000" dirty="0" err="1"/>
              <a:t>iθ</a:t>
            </a:r>
            <a:endParaRPr lang="ko-KR" altLang="en-US" sz="15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AC25A-9B15-4683-B071-C8765E26540E}"/>
              </a:ext>
            </a:extLst>
          </p:cNvPr>
          <p:cNvSpPr txBox="1"/>
          <p:nvPr/>
        </p:nvSpPr>
        <p:spPr>
          <a:xfrm>
            <a:off x="5384799" y="4813999"/>
            <a:ext cx="2023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도 알고</a:t>
            </a:r>
            <a:endParaRPr lang="en-US" altLang="ko-KR" dirty="0"/>
          </a:p>
          <a:p>
            <a:r>
              <a:rPr lang="en-US" altLang="ko-KR" dirty="0"/>
              <a:t>e</a:t>
            </a:r>
            <a:r>
              <a:rPr lang="ko-KR" altLang="en-US" dirty="0"/>
              <a:t>도알고</a:t>
            </a:r>
            <a:endParaRPr lang="en-US" altLang="ko-KR" dirty="0"/>
          </a:p>
          <a:p>
            <a:r>
              <a:rPr lang="en-US" altLang="ko-KR" dirty="0" err="1"/>
              <a:t>i</a:t>
            </a:r>
            <a:r>
              <a:rPr lang="ko-KR" altLang="en-US" dirty="0"/>
              <a:t>도 알고</a:t>
            </a:r>
            <a:endParaRPr lang="en-US" altLang="ko-KR" dirty="0"/>
          </a:p>
          <a:p>
            <a:r>
              <a:rPr lang="en-US" altLang="ko-KR" dirty="0"/>
              <a:t>θ</a:t>
            </a:r>
            <a:r>
              <a:rPr lang="ko-KR" altLang="en-US" dirty="0"/>
              <a:t>도 아는데</a:t>
            </a:r>
            <a:endParaRPr lang="en-US" altLang="ko-KR" dirty="0"/>
          </a:p>
          <a:p>
            <a:r>
              <a:rPr lang="ko-KR" altLang="en-US" dirty="0"/>
              <a:t>이건 </a:t>
            </a:r>
            <a:r>
              <a:rPr lang="en-US" altLang="ko-KR" dirty="0"/>
              <a:t>1</a:t>
            </a:r>
            <a:r>
              <a:rPr lang="ko-KR" altLang="en-US" dirty="0"/>
              <a:t>도 모르겠다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65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Harmonic Motion</a:t>
            </a:r>
          </a:p>
          <a:p>
            <a:pPr lvl="1"/>
            <a:r>
              <a:rPr lang="en-US" altLang="ko-KR" sz="3000" dirty="0"/>
              <a:t>F = -</a:t>
            </a:r>
            <a:r>
              <a:rPr lang="en-US" altLang="ko-KR" sz="3000" dirty="0" err="1"/>
              <a:t>kx</a:t>
            </a:r>
            <a:r>
              <a:rPr lang="en-US" altLang="ko-KR" sz="3000" dirty="0"/>
              <a:t>(t) = ma = m(x(t))’’</a:t>
            </a:r>
          </a:p>
          <a:p>
            <a:pPr lvl="1"/>
            <a:r>
              <a:rPr lang="en-US" altLang="ko-KR" sz="3000" dirty="0"/>
              <a:t>x(t)’’ = (-k/m) * x(t)</a:t>
            </a:r>
          </a:p>
          <a:p>
            <a:endParaRPr lang="en-US" altLang="ko-KR" sz="3000" dirty="0"/>
          </a:p>
          <a:p>
            <a:pPr marL="0" indent="0">
              <a:buNone/>
            </a:pPr>
            <a:endParaRPr lang="en-US" altLang="ko-KR" sz="3000" dirty="0"/>
          </a:p>
          <a:p>
            <a:r>
              <a:rPr lang="en-US" altLang="ko-KR" sz="3000" dirty="0"/>
              <a:t>Solution (when k/m = w</a:t>
            </a:r>
            <a:r>
              <a:rPr lang="en-US" altLang="ko-KR" sz="3000" baseline="30000" dirty="0"/>
              <a:t>2</a:t>
            </a:r>
            <a:r>
              <a:rPr lang="en-US" altLang="ko-KR" sz="3000" dirty="0"/>
              <a:t>)</a:t>
            </a:r>
          </a:p>
          <a:p>
            <a:pPr lvl="1"/>
            <a:r>
              <a:rPr lang="en-US" altLang="ko-KR" sz="3000" dirty="0" err="1"/>
              <a:t>aCos</a:t>
            </a:r>
            <a:r>
              <a:rPr lang="en-US" altLang="ko-KR" sz="3000" dirty="0"/>
              <a:t>(</a:t>
            </a:r>
            <a:r>
              <a:rPr lang="en-US" altLang="ko-KR" sz="3000" dirty="0" err="1"/>
              <a:t>wt</a:t>
            </a:r>
            <a:r>
              <a:rPr lang="en-US" altLang="ko-KR" sz="3000" dirty="0"/>
              <a:t>) + </a:t>
            </a:r>
            <a:r>
              <a:rPr lang="en-US" altLang="ko-KR" sz="3000" dirty="0" err="1"/>
              <a:t>bSin</a:t>
            </a:r>
            <a:r>
              <a:rPr lang="en-US" altLang="ko-KR" sz="3000" dirty="0"/>
              <a:t>(</a:t>
            </a:r>
            <a:r>
              <a:rPr lang="en-US" altLang="ko-KR" sz="3000" dirty="0" err="1"/>
              <a:t>θt</a:t>
            </a:r>
            <a:r>
              <a:rPr lang="en-US" altLang="ko-KR" sz="3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A9928-D016-4148-9768-FF0E9A99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7" y="2054655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7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/>
              <a:t>Taylor Series </a:t>
            </a: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baseline="30000" dirty="0"/>
              <a:t> </a:t>
            </a:r>
            <a:r>
              <a:rPr lang="en-US" altLang="ko-KR" dirty="0"/>
              <a:t>1 + (</a:t>
            </a:r>
            <a:r>
              <a:rPr lang="en-US" altLang="ko-KR" dirty="0" err="1"/>
              <a:t>iθ</a:t>
            </a:r>
            <a:r>
              <a:rPr lang="en-US" altLang="ko-KR" dirty="0"/>
              <a:t>)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2</a:t>
            </a:r>
            <a:r>
              <a:rPr lang="en-US" altLang="ko-KR" dirty="0"/>
              <a:t>/2!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4</a:t>
            </a:r>
            <a:r>
              <a:rPr lang="en-US" altLang="ko-KR" dirty="0"/>
              <a:t>/4! + ……</a:t>
            </a:r>
          </a:p>
          <a:p>
            <a:pPr marL="914400" lvl="2" indent="0">
              <a:buNone/>
            </a:pPr>
            <a:r>
              <a:rPr lang="en-US" altLang="ko-KR" sz="2800" dirty="0"/>
              <a:t>   = </a:t>
            </a:r>
            <a:r>
              <a:rPr lang="en-US" altLang="ko-KR" sz="2800" dirty="0">
                <a:solidFill>
                  <a:schemeClr val="accent5"/>
                </a:solidFill>
              </a:rPr>
              <a:t>(1 -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2</a:t>
            </a:r>
            <a:r>
              <a:rPr lang="en-US" altLang="ko-KR" sz="2800" dirty="0">
                <a:solidFill>
                  <a:schemeClr val="accent5"/>
                </a:solidFill>
              </a:rPr>
              <a:t>/2! +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4</a:t>
            </a:r>
            <a:r>
              <a:rPr lang="en-US" altLang="ko-KR" sz="2800" dirty="0">
                <a:solidFill>
                  <a:schemeClr val="accent5"/>
                </a:solidFill>
              </a:rPr>
              <a:t>/4! –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6</a:t>
            </a:r>
            <a:r>
              <a:rPr lang="en-US" altLang="ko-KR" sz="2800" dirty="0">
                <a:solidFill>
                  <a:schemeClr val="accent5"/>
                </a:solidFill>
              </a:rPr>
              <a:t>/6! + …. )</a:t>
            </a:r>
            <a:r>
              <a:rPr lang="en-US" altLang="ko-KR" sz="2800" dirty="0"/>
              <a:t> + </a:t>
            </a:r>
            <a:r>
              <a:rPr lang="en-US" altLang="ko-KR" sz="2800" dirty="0" err="1"/>
              <a:t>i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chemeClr val="accent6"/>
                </a:solidFill>
              </a:rPr>
              <a:t>(θ -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3</a:t>
            </a:r>
            <a:r>
              <a:rPr lang="en-US" altLang="ko-KR" sz="2800" dirty="0">
                <a:solidFill>
                  <a:schemeClr val="accent6"/>
                </a:solidFill>
              </a:rPr>
              <a:t>/3! +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5</a:t>
            </a:r>
            <a:r>
              <a:rPr lang="en-US" altLang="ko-KR" sz="2800" dirty="0">
                <a:solidFill>
                  <a:schemeClr val="accent6"/>
                </a:solidFill>
              </a:rPr>
              <a:t>/5! –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7</a:t>
            </a:r>
            <a:r>
              <a:rPr lang="en-US" altLang="ko-KR" sz="2800" dirty="0">
                <a:solidFill>
                  <a:schemeClr val="accent6"/>
                </a:solidFill>
              </a:rPr>
              <a:t>/7! + …. )</a:t>
            </a:r>
            <a:endParaRPr lang="ko-KR" altLang="en-US" sz="2800" dirty="0">
              <a:solidFill>
                <a:schemeClr val="accent6"/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(1 - θ</a:t>
            </a:r>
            <a:r>
              <a:rPr lang="en-US" altLang="ko-KR" baseline="30000" dirty="0">
                <a:solidFill>
                  <a:schemeClr val="accent5"/>
                </a:solidFill>
              </a:rPr>
              <a:t>2</a:t>
            </a:r>
            <a:r>
              <a:rPr lang="en-US" altLang="ko-KR" dirty="0">
                <a:solidFill>
                  <a:schemeClr val="accent5"/>
                </a:solidFill>
              </a:rPr>
              <a:t>/2! + θ</a:t>
            </a:r>
            <a:r>
              <a:rPr lang="en-US" altLang="ko-KR" baseline="30000" dirty="0">
                <a:solidFill>
                  <a:schemeClr val="accent5"/>
                </a:solidFill>
              </a:rPr>
              <a:t>4</a:t>
            </a:r>
            <a:r>
              <a:rPr lang="en-US" altLang="ko-KR" dirty="0">
                <a:solidFill>
                  <a:schemeClr val="accent5"/>
                </a:solidFill>
              </a:rPr>
              <a:t>/4! – θ</a:t>
            </a:r>
            <a:r>
              <a:rPr lang="en-US" altLang="ko-KR" baseline="30000" dirty="0">
                <a:solidFill>
                  <a:schemeClr val="accent5"/>
                </a:solidFill>
              </a:rPr>
              <a:t>6</a:t>
            </a:r>
            <a:r>
              <a:rPr lang="en-US" altLang="ko-KR" dirty="0">
                <a:solidFill>
                  <a:schemeClr val="accent5"/>
                </a:solidFill>
              </a:rPr>
              <a:t>/6! + …. )</a:t>
            </a:r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(θ - θ</a:t>
            </a:r>
            <a:r>
              <a:rPr lang="en-US" altLang="ko-KR" baseline="30000" dirty="0">
                <a:solidFill>
                  <a:schemeClr val="accent6"/>
                </a:solidFill>
              </a:rPr>
              <a:t>3</a:t>
            </a:r>
            <a:r>
              <a:rPr lang="en-US" altLang="ko-KR" dirty="0">
                <a:solidFill>
                  <a:schemeClr val="accent6"/>
                </a:solidFill>
              </a:rPr>
              <a:t>/3! + θ</a:t>
            </a:r>
            <a:r>
              <a:rPr lang="en-US" altLang="ko-KR" baseline="30000" dirty="0">
                <a:solidFill>
                  <a:schemeClr val="accent6"/>
                </a:solidFill>
              </a:rPr>
              <a:t>5</a:t>
            </a:r>
            <a:r>
              <a:rPr lang="en-US" altLang="ko-KR" dirty="0">
                <a:solidFill>
                  <a:schemeClr val="accent6"/>
                </a:solidFill>
              </a:rPr>
              <a:t>/5! – θ</a:t>
            </a:r>
            <a:r>
              <a:rPr lang="en-US" altLang="ko-KR" baseline="30000" dirty="0">
                <a:solidFill>
                  <a:schemeClr val="accent6"/>
                </a:solidFill>
              </a:rPr>
              <a:t>7</a:t>
            </a:r>
            <a:r>
              <a:rPr lang="en-US" altLang="ko-KR" dirty="0">
                <a:solidFill>
                  <a:schemeClr val="accent6"/>
                </a:solidFill>
              </a:rPr>
              <a:t>/7! + …. )</a:t>
            </a:r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3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5638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r(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/>
              <a:t>= sum of sinusoid if only take Real or </a:t>
            </a:r>
            <a:r>
              <a:rPr lang="en-US" altLang="ko-KR" dirty="0" err="1"/>
              <a:t>Imag</a:t>
            </a:r>
            <a:r>
              <a:rPr lang="en-US" altLang="ko-KR" dirty="0"/>
              <a:t> part</a:t>
            </a:r>
          </a:p>
          <a:p>
            <a:pPr marL="914400" lvl="2" indent="0">
              <a:buNone/>
            </a:pPr>
            <a:r>
              <a:rPr lang="en-US" altLang="ko-KR" dirty="0"/>
              <a:t>= Phasor</a:t>
            </a:r>
          </a:p>
          <a:p>
            <a:r>
              <a:rPr lang="en-US" altLang="ko-KR" dirty="0"/>
              <a:t>Frequency domain</a:t>
            </a:r>
          </a:p>
          <a:p>
            <a:r>
              <a:rPr lang="ko-KR" altLang="en-US" dirty="0"/>
              <a:t>중복</a:t>
            </a:r>
            <a:r>
              <a:rPr lang="en-US" altLang="ko-KR" dirty="0"/>
              <a:t>(Redundant) = Aliasing</a:t>
            </a:r>
            <a:r>
              <a:rPr lang="ko-KR" altLang="en-US" dirty="0"/>
              <a:t>이 발생함</a:t>
            </a:r>
            <a:endParaRPr lang="en-US" altLang="ko-KR" dirty="0"/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(θ+2π)</a:t>
            </a:r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(θ-π)</a:t>
            </a:r>
          </a:p>
          <a:p>
            <a:pPr lvl="1"/>
            <a:r>
              <a:rPr lang="ko-KR" altLang="en-US" dirty="0"/>
              <a:t>구분가능한 영역</a:t>
            </a:r>
            <a:r>
              <a:rPr lang="en-US" altLang="ko-KR" dirty="0"/>
              <a:t> 0 ~ π(Nyquist Frequency)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4A7B2C-B488-4CBA-B97B-7746011FE761}"/>
              </a:ext>
            </a:extLst>
          </p:cNvPr>
          <p:cNvGrpSpPr/>
          <p:nvPr/>
        </p:nvGrpSpPr>
        <p:grpSpPr>
          <a:xfrm>
            <a:off x="7471415" y="2515502"/>
            <a:ext cx="4121965" cy="3930679"/>
            <a:chOff x="642540" y="2515502"/>
            <a:chExt cx="4121965" cy="3930679"/>
          </a:xfrm>
        </p:grpSpPr>
        <p:sp>
          <p:nvSpPr>
            <p:cNvPr id="8" name="Arrow: Quad 7">
              <a:extLst>
                <a:ext uri="{FF2B5EF4-FFF2-40B4-BE49-F238E27FC236}">
                  <a16:creationId xmlns:a16="http://schemas.microsoft.com/office/drawing/2014/main" id="{4DA6CCD6-C350-412C-9F9E-A8325D28A0EA}"/>
                </a:ext>
              </a:extLst>
            </p:cNvPr>
            <p:cNvSpPr/>
            <p:nvPr/>
          </p:nvSpPr>
          <p:spPr>
            <a:xfrm>
              <a:off x="642540" y="2884834"/>
              <a:ext cx="3561347" cy="3561347"/>
            </a:xfrm>
            <a:prstGeom prst="quadArrow">
              <a:avLst>
                <a:gd name="adj1" fmla="val 2027"/>
                <a:gd name="adj2" fmla="val 2215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15C53-A2C9-4084-98FB-A6C83B46AC50}"/>
                </a:ext>
              </a:extLst>
            </p:cNvPr>
            <p:cNvSpPr txBox="1"/>
            <p:nvPr/>
          </p:nvSpPr>
          <p:spPr>
            <a:xfrm>
              <a:off x="2102452" y="2515502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imag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5CB22F-BE69-468D-BAFC-F4F124B8D8F0}"/>
                </a:ext>
              </a:extLst>
            </p:cNvPr>
            <p:cNvSpPr txBox="1"/>
            <p:nvPr/>
          </p:nvSpPr>
          <p:spPr>
            <a:xfrm>
              <a:off x="4203887" y="4464762"/>
              <a:ext cx="560618" cy="30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BE550BDB-4FD7-445E-8FEB-6340DBD8D651}"/>
              </a:ext>
            </a:extLst>
          </p:cNvPr>
          <p:cNvSpPr/>
          <p:nvPr/>
        </p:nvSpPr>
        <p:spPr>
          <a:xfrm>
            <a:off x="7910546" y="3320000"/>
            <a:ext cx="2666968" cy="1343772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4CF2470B-655C-48CE-99BD-79AA4BEA61FE}"/>
              </a:ext>
            </a:extLst>
          </p:cNvPr>
          <p:cNvSpPr/>
          <p:nvPr/>
        </p:nvSpPr>
        <p:spPr>
          <a:xfrm flipV="1">
            <a:off x="7946662" y="4674079"/>
            <a:ext cx="2666968" cy="1307161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7946662" y="33600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10481258" y="45737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C -0.00052 -0.10371 -0.04935 -0.18936 -0.10821 -0.18936 C -0.16706 -0.18936 -0.21472 -0.10371 -0.21472 0.00092 C -0.21472 0.10648 -0.16706 0.19027 -0.10821 0.19027 C -0.04935 0.19027 -0.00052 0.10648 -0.00052 0.00092 Z " pathEditMode="fixed" rAng="16200000" ptsTypes="AAAAA">
                                      <p:cBhvr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4DA6CCD6-C350-412C-9F9E-A8325D28A0EA}"/>
              </a:ext>
            </a:extLst>
          </p:cNvPr>
          <p:cNvSpPr/>
          <p:nvPr/>
        </p:nvSpPr>
        <p:spPr>
          <a:xfrm>
            <a:off x="1491343" y="2783234"/>
            <a:ext cx="3561347" cy="3561347"/>
          </a:xfrm>
          <a:prstGeom prst="quadArrow">
            <a:avLst>
              <a:gd name="adj1" fmla="val 2027"/>
              <a:gd name="adj2" fmla="val 2215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1966590" y="32584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4501186" y="44721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F3992E-56FB-41E3-953B-D1A87216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57" y="3163504"/>
            <a:ext cx="3810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C -8.33333E-7 -0.10463 -0.04883 -0.19028 -0.10768 -0.19028 C -0.16654 -0.19028 -0.21419 -0.10463 -0.21419 4.81481E-6 C -0.21419 0.10555 -0.16654 0.18935 -0.10768 0.18935 C -0.04883 0.18935 -8.33333E-7 0.10555 -8.33333E-7 4.81481E-6 Z " pathEditMode="fixed" rAng="16200000" ptsTypes="AAA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CD04-00CB-4696-A08D-5990CBD2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BC8A-CC45-4F59-A004-FAB942118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manipulate</a:t>
            </a:r>
          </a:p>
          <a:p>
            <a:pPr lvl="1"/>
            <a:r>
              <a:rPr lang="en-US" dirty="0"/>
              <a:t>4</a:t>
            </a:r>
            <a:r>
              <a:rPr lang="ko-KR" altLang="en-US" dirty="0"/>
              <a:t>칙연삭</a:t>
            </a:r>
            <a:endParaRPr lang="en-US" altLang="ko-KR" dirty="0"/>
          </a:p>
          <a:p>
            <a:pPr lvl="1"/>
            <a:r>
              <a:rPr lang="en-US" dirty="0"/>
              <a:t>Shifting = * </a:t>
            </a:r>
            <a:r>
              <a:rPr lang="en-US" dirty="0" err="1"/>
              <a:t>e</a:t>
            </a:r>
            <a:r>
              <a:rPr lang="en-US" baseline="30000" dirty="0" err="1"/>
              <a:t>i</a:t>
            </a:r>
            <a:r>
              <a:rPr lang="en-US" baseline="30000" dirty="0"/>
              <a:t>*</a:t>
            </a:r>
            <a:r>
              <a:rPr lang="en-US" baseline="30000" dirty="0" err="1"/>
              <a:t>shifting</a:t>
            </a:r>
            <a:r>
              <a:rPr lang="en-US" altLang="ko-KR" baseline="30000" dirty="0" err="1"/>
              <a:t>θ</a:t>
            </a:r>
            <a:r>
              <a:rPr lang="en-US" altLang="ko-KR" baseline="30000" dirty="0"/>
              <a:t> </a:t>
            </a:r>
            <a:r>
              <a:rPr lang="en-US" altLang="ko-KR" dirty="0"/>
              <a:t>= rotation</a:t>
            </a:r>
            <a:r>
              <a:rPr lang="en-US" altLang="ko-KR" baseline="30000" dirty="0"/>
              <a:t> </a:t>
            </a:r>
            <a:endParaRPr lang="en-US" baseline="30000" dirty="0"/>
          </a:p>
          <a:p>
            <a:r>
              <a:rPr lang="en-US" dirty="0"/>
              <a:t>Easy to picture</a:t>
            </a:r>
          </a:p>
          <a:p>
            <a:r>
              <a:rPr lang="en-US" dirty="0"/>
              <a:t>Analyzing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686B6A2-A6B3-4B71-B9D8-73277D1D5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0" y="3670893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65069-F02D-4573-AFC5-46009FF7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5" y="367089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kura Card Captor OST Track 57 Eye Catch">
            <a:hlinkClick r:id="" action="ppaction://media"/>
            <a:extLst>
              <a:ext uri="{FF2B5EF4-FFF2-40B4-BE49-F238E27FC236}">
                <a16:creationId xmlns:a16="http://schemas.microsoft.com/office/drawing/2014/main" id="{34F2550F-7F11-499D-B9BF-96E6B08A1C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064.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096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97764-ACCA-431F-8C03-0AB003864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86" y="1303141"/>
            <a:ext cx="4905828" cy="42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850"/>
    </mc:Choice>
    <mc:Fallback xmlns="">
      <p:transition advClick="0" advTm="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89B55A-B6B1-4AC0-AAC7-229E8C0A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95" y="1303141"/>
            <a:ext cx="7558610" cy="4251718"/>
          </a:xfrm>
          <a:prstGeom prst="rect">
            <a:avLst/>
          </a:prstGeom>
        </p:spPr>
      </p:pic>
      <p:pic>
        <p:nvPicPr>
          <p:cNvPr id="4" name="Anime Eyecatch Showcase 1">
            <a:hlinkClick r:id="" action="ppaction://media"/>
            <a:extLst>
              <a:ext uri="{FF2B5EF4-FFF2-40B4-BE49-F238E27FC236}">
                <a16:creationId xmlns:a16="http://schemas.microsoft.com/office/drawing/2014/main" id="{314D38B8-C0D9-495A-AF7C-BC00EAD9A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시그널 </a:t>
            </a:r>
            <a:r>
              <a:rPr lang="en-US" altLang="ko-KR" dirty="0"/>
              <a:t>-&gt; </a:t>
            </a:r>
            <a:r>
              <a:rPr lang="ko-KR" altLang="en-US" dirty="0"/>
              <a:t>디지털 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ADC(Analog to Digital Converter)</a:t>
            </a:r>
          </a:p>
          <a:p>
            <a:pPr lvl="1"/>
            <a:r>
              <a:rPr lang="ko-KR" altLang="en-US" dirty="0"/>
              <a:t>표본화</a:t>
            </a:r>
            <a:r>
              <a:rPr lang="en-US" altLang="ko-KR" dirty="0"/>
              <a:t>(Sampling) = X</a:t>
            </a:r>
            <a:r>
              <a:rPr lang="ko-KR" altLang="en-US" dirty="0"/>
              <a:t>축</a:t>
            </a:r>
            <a:endParaRPr lang="en-US" altLang="ko-KR" dirty="0"/>
          </a:p>
          <a:p>
            <a:pPr lvl="1"/>
            <a:r>
              <a:rPr lang="ko-KR" altLang="en-US" dirty="0"/>
              <a:t>양자화</a:t>
            </a:r>
            <a:r>
              <a:rPr lang="en-US" altLang="ko-KR" dirty="0"/>
              <a:t>(Quantization) = Y</a:t>
            </a:r>
            <a:r>
              <a:rPr lang="ko-KR" altLang="en-US" dirty="0"/>
              <a:t>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표본화</a:t>
            </a:r>
            <a:r>
              <a:rPr lang="en-US" altLang="ko-KR" dirty="0"/>
              <a:t>(Sampling)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59059"/>
          </a:xfrm>
        </p:spPr>
        <p:txBody>
          <a:bodyPr>
            <a:norm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= sampling frequency, in </a:t>
            </a:r>
            <a:r>
              <a:rPr lang="en-US" altLang="ko-KR" dirty="0" err="1"/>
              <a:t>polarform</a:t>
            </a:r>
            <a:r>
              <a:rPr lang="en-US" altLang="ko-KR" dirty="0"/>
              <a:t> 2π</a:t>
            </a:r>
          </a:p>
          <a:p>
            <a:r>
              <a:rPr lang="ko-KR" altLang="en-US" dirty="0"/>
              <a:t>가용 주파수 </a:t>
            </a:r>
            <a:r>
              <a:rPr lang="en-US" altLang="ko-KR" dirty="0"/>
              <a:t>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 = π</a:t>
            </a:r>
          </a:p>
          <a:p>
            <a:r>
              <a:rPr lang="ko-KR" altLang="en-US" dirty="0"/>
              <a:t>사람이 들을수있는 영역</a:t>
            </a:r>
            <a:endParaRPr lang="en-US" altLang="ko-KR" dirty="0"/>
          </a:p>
          <a:p>
            <a:pPr lvl="1"/>
            <a:r>
              <a:rPr lang="ko-KR" altLang="en-US" dirty="0"/>
              <a:t>가청주파수</a:t>
            </a:r>
            <a:r>
              <a:rPr lang="en-US" altLang="ko-KR" dirty="0"/>
              <a:t> = </a:t>
            </a:r>
            <a:r>
              <a:rPr lang="pl-PL" dirty="0"/>
              <a:t>20Hz </a:t>
            </a:r>
            <a:r>
              <a:rPr lang="en-US" dirty="0"/>
              <a:t>~</a:t>
            </a:r>
            <a:r>
              <a:rPr lang="pl-PL" dirty="0"/>
              <a:t> 20kHz</a:t>
            </a:r>
            <a:endParaRPr lang="en-US" dirty="0"/>
          </a:p>
          <a:p>
            <a:pPr lvl="1"/>
            <a:r>
              <a:rPr lang="ko-KR" altLang="en-US" dirty="0"/>
              <a:t>가청주파수 </a:t>
            </a:r>
            <a:r>
              <a:rPr lang="en-US" altLang="ko-KR" dirty="0"/>
              <a:t>&lt;= </a:t>
            </a:r>
            <a:r>
              <a:rPr lang="ko-KR" altLang="en-US" dirty="0"/>
              <a:t>가용주파수</a:t>
            </a:r>
            <a:endParaRPr lang="en-US" altLang="ko-KR" dirty="0"/>
          </a:p>
          <a:p>
            <a:pPr lvl="1"/>
            <a:r>
              <a:rPr lang="pl-PL" dirty="0"/>
              <a:t>20kHz</a:t>
            </a:r>
            <a:r>
              <a:rPr lang="en-US" dirty="0"/>
              <a:t> &lt;=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</a:t>
            </a:r>
          </a:p>
          <a:p>
            <a:pPr lvl="1"/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&gt;= </a:t>
            </a:r>
            <a:r>
              <a:rPr lang="en-US" dirty="0"/>
              <a:t>4</a:t>
            </a:r>
            <a:r>
              <a:rPr lang="pl-PL" dirty="0"/>
              <a:t>0kHz</a:t>
            </a:r>
            <a:endParaRPr lang="en-US" dirty="0"/>
          </a:p>
          <a:p>
            <a:endParaRPr lang="en-US" altLang="ko-K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FF487F-BEC0-460A-A901-E5E33F4D4F48}"/>
              </a:ext>
            </a:extLst>
          </p:cNvPr>
          <p:cNvGrpSpPr/>
          <p:nvPr/>
        </p:nvGrpSpPr>
        <p:grpSpPr>
          <a:xfrm>
            <a:off x="7762328" y="2054655"/>
            <a:ext cx="3809092" cy="2470422"/>
            <a:chOff x="7897586" y="2906712"/>
            <a:chExt cx="2863849" cy="18573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F54395-4A70-486D-B47D-B5EF6314415D}"/>
                </a:ext>
              </a:extLst>
            </p:cNvPr>
            <p:cNvSpPr/>
            <p:nvPr/>
          </p:nvSpPr>
          <p:spPr>
            <a:xfrm>
              <a:off x="7897586" y="2932340"/>
              <a:ext cx="2857500" cy="18317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4013B0-7222-4A68-8768-B6BB2B7DC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935" y="2906712"/>
              <a:ext cx="2857500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1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Analog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BD8B4-0490-4E54-952D-2F6A27A8FBCE}"/>
              </a:ext>
            </a:extLst>
          </p:cNvPr>
          <p:cNvSpPr txBox="1"/>
          <p:nvPr/>
        </p:nvSpPr>
        <p:spPr>
          <a:xfrm>
            <a:off x="5860308" y="3429000"/>
            <a:ext cx="57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1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2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3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4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5</a:t>
            </a:r>
            <a:r>
              <a:rPr lang="en-US" altLang="ko-KR" sz="4000" dirty="0"/>
              <a:t> + </a:t>
            </a:r>
            <a:r>
              <a:rPr lang="en-US" sz="4000" dirty="0"/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30257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0E45-FBB2-4086-8C4D-D0147371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양자화</a:t>
            </a:r>
            <a:r>
              <a:rPr lang="en-US" altLang="ko-KR" dirty="0"/>
              <a:t>(Quantization)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22A3-2F7A-4294-9E5F-B81C9A46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37861"/>
          </a:xfrm>
        </p:spPr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ko-KR" altLang="en-US" dirty="0"/>
              <a:t>표현가능한 강약의 단계</a:t>
            </a:r>
            <a:endParaRPr lang="en-US" altLang="ko-KR" dirty="0"/>
          </a:p>
          <a:p>
            <a:r>
              <a:rPr lang="ko-KR" altLang="en-US" dirty="0"/>
              <a:t>양자화 오류</a:t>
            </a:r>
            <a:endParaRPr lang="en-US" altLang="ko-KR" dirty="0"/>
          </a:p>
          <a:p>
            <a:pPr lvl="1"/>
            <a:r>
              <a:rPr lang="en-US" dirty="0"/>
              <a:t>RMS(Root Mean Square) = 1/sqrt(12)</a:t>
            </a:r>
          </a:p>
          <a:p>
            <a:pPr lvl="1"/>
            <a:r>
              <a:rPr lang="en-US" dirty="0"/>
              <a:t>Signal to Noise Comparison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RMS/2</a:t>
            </a:r>
            <a:r>
              <a:rPr lang="en-US" baseline="30000" dirty="0"/>
              <a:t>B-1</a:t>
            </a:r>
            <a:r>
              <a:rPr lang="en-US" dirty="0"/>
              <a:t> = 1/sqrt(3)2</a:t>
            </a:r>
            <a:r>
              <a:rPr lang="en-US" baseline="30000" dirty="0"/>
              <a:t>B</a:t>
            </a:r>
          </a:p>
          <a:p>
            <a:pPr lvl="1"/>
            <a:r>
              <a:rPr lang="en-US" dirty="0"/>
              <a:t>SNR(Signal to Noise Ratio)   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20log(sqrt(3)2</a:t>
            </a:r>
            <a:r>
              <a:rPr lang="en-US" baseline="30000" dirty="0"/>
              <a:t>B</a:t>
            </a:r>
            <a:r>
              <a:rPr lang="en-US" dirty="0"/>
              <a:t>) = 4.77 + 6B (dB)</a:t>
            </a:r>
          </a:p>
          <a:p>
            <a:pPr lvl="2"/>
            <a:endParaRPr lang="en-US" baseline="30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CA0270-361B-4135-ACEF-23E5DC7C71C4}"/>
              </a:ext>
            </a:extLst>
          </p:cNvPr>
          <p:cNvGrpSpPr/>
          <p:nvPr/>
        </p:nvGrpSpPr>
        <p:grpSpPr>
          <a:xfrm>
            <a:off x="8799729" y="2054655"/>
            <a:ext cx="2793651" cy="4367188"/>
            <a:chOff x="8799729" y="2054655"/>
            <a:chExt cx="2793651" cy="43671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81116B-C895-47A1-81EA-7D626EEF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2054655"/>
              <a:ext cx="2793651" cy="20179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3A5D6E-6695-4EFF-85A9-E7C30B97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4072637"/>
              <a:ext cx="2793651" cy="2349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915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066F-C3FF-415C-B462-8F4820449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6229" y="2627087"/>
            <a:ext cx="3599542" cy="1603826"/>
          </a:xfrm>
        </p:spPr>
        <p:txBody>
          <a:bodyPr>
            <a:normAutofit/>
          </a:bodyPr>
          <a:lstStyle/>
          <a:p>
            <a:r>
              <a:rPr lang="en-US" sz="80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361209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2C7EB-32B7-41EB-AD7C-19D04058260D}"/>
              </a:ext>
            </a:extLst>
          </p:cNvPr>
          <p:cNvSpPr txBox="1"/>
          <p:nvPr/>
        </p:nvSpPr>
        <p:spPr>
          <a:xfrm>
            <a:off x="290763" y="881743"/>
            <a:ext cx="1161047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dirty="0"/>
              <a:t>http://www.ccp14.ac.uk/ccp/web-mirrors/isotropy/~stokesh/violin.html</a:t>
            </a:r>
          </a:p>
          <a:p>
            <a:r>
              <a:rPr lang="en-US" dirty="0"/>
              <a:t>https://en.wikipedia.org/wiki/Sine_wave</a:t>
            </a:r>
          </a:p>
          <a:p>
            <a:r>
              <a:rPr lang="en-US" dirty="0"/>
              <a:t>https://en.wikipedia.org/wiki/Fourier_series</a:t>
            </a:r>
          </a:p>
          <a:p>
            <a:endParaRPr lang="en-US" dirty="0"/>
          </a:p>
          <a:p>
            <a:r>
              <a:rPr lang="en-US" dirty="0"/>
              <a:t>https://en.wikipedia.org/wiki/Harmonic_oscillator</a:t>
            </a:r>
          </a:p>
          <a:p>
            <a:endParaRPr lang="en-US" dirty="0"/>
          </a:p>
          <a:p>
            <a:r>
              <a:rPr lang="en-US" dirty="0"/>
              <a:t>https://en.wikipedia.org/wiki/Sampling_(signal_processing)</a:t>
            </a:r>
          </a:p>
          <a:p>
            <a:r>
              <a:rPr lang="en-US" dirty="0"/>
              <a:t>https://en.wikipedia.org/wiki/Quantization_(signal_processing)</a:t>
            </a:r>
          </a:p>
          <a:p>
            <a:r>
              <a:rPr lang="en-US" dirty="0"/>
              <a:t>https://en.wikipedia.org/wiki/Signal-to-noise_ratio#Digital_signals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3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541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Analog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BD8B4-0490-4E54-952D-2F6A27A8FBCE}"/>
              </a:ext>
            </a:extLst>
          </p:cNvPr>
          <p:cNvSpPr txBox="1"/>
          <p:nvPr/>
        </p:nvSpPr>
        <p:spPr>
          <a:xfrm>
            <a:off x="5860308" y="3429000"/>
            <a:ext cx="57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1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2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3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4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5</a:t>
            </a:r>
            <a:r>
              <a:rPr lang="en-US" altLang="ko-KR" sz="4000" dirty="0"/>
              <a:t> + </a:t>
            </a:r>
            <a:r>
              <a:rPr lang="en-US" sz="4000" dirty="0"/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2158419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Digital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501869" y="3411055"/>
            <a:ext cx="52409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</a:t>
            </a:r>
          </a:p>
          <a:p>
            <a:r>
              <a:rPr lang="en-US" sz="4000" dirty="0"/>
              <a:t>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</p:spTree>
    <p:extLst>
      <p:ext uri="{BB962C8B-B14F-4D97-AF65-F5344CB8AC3E}">
        <p14:creationId xmlns:p14="http://schemas.microsoft.com/office/powerpoint/2010/main" val="2778975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36" y="1451855"/>
            <a:ext cx="10972800" cy="505280"/>
          </a:xfrm>
        </p:spPr>
        <p:txBody>
          <a:bodyPr/>
          <a:lstStyle/>
          <a:p>
            <a:r>
              <a:rPr lang="en-US" sz="4800" dirty="0"/>
              <a:t>Introduction To DSP – Low Pass MAGIC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06636" y="2412858"/>
            <a:ext cx="824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0E2BD8-5B96-49FE-B975-7202E5BD4F2E}"/>
              </a:ext>
            </a:extLst>
          </p:cNvPr>
          <p:cNvSpPr txBox="1">
            <a:spLocks/>
          </p:cNvSpPr>
          <p:nvPr/>
        </p:nvSpPr>
        <p:spPr>
          <a:xfrm>
            <a:off x="606636" y="1451855"/>
            <a:ext cx="10972800" cy="505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Introduction To DSP – Low Pass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44917-C0E9-4F6D-B5F0-9DBA49BE09BC}"/>
              </a:ext>
            </a:extLst>
          </p:cNvPr>
          <p:cNvSpPr txBox="1"/>
          <p:nvPr/>
        </p:nvSpPr>
        <p:spPr>
          <a:xfrm>
            <a:off x="606636" y="3272799"/>
            <a:ext cx="642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</a:t>
            </a:r>
            <a:r>
              <a:rPr lang="en-US" sz="4000" dirty="0" err="1"/>
              <a:t>LowPassedSignal</a:t>
            </a:r>
            <a:r>
              <a:rPr lang="en-US" sz="4000" dirty="0"/>
              <a:t>[t]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EEE82-5042-4009-A646-623E565D2A15}"/>
              </a:ext>
            </a:extLst>
          </p:cNvPr>
          <p:cNvSpPr txBox="1"/>
          <p:nvPr/>
        </p:nvSpPr>
        <p:spPr>
          <a:xfrm>
            <a:off x="606636" y="4698259"/>
            <a:ext cx="104097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err="1"/>
              <a:t>LowPassedSignal</a:t>
            </a:r>
            <a:r>
              <a:rPr lang="en-US" sz="4000" dirty="0"/>
              <a:t>[y] = ( Signal[y-1] + Signal[y] ) / 2</a:t>
            </a:r>
          </a:p>
        </p:txBody>
      </p:sp>
    </p:spTree>
    <p:extLst>
      <p:ext uri="{BB962C8B-B14F-4D97-AF65-F5344CB8AC3E}">
        <p14:creationId xmlns:p14="http://schemas.microsoft.com/office/powerpoint/2010/main" val="155823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5000" dirty="0" err="1"/>
              <a:t>re</a:t>
            </a:r>
            <a:r>
              <a:rPr lang="en-US" altLang="ko-KR" sz="15000" baseline="30000" dirty="0" err="1"/>
              <a:t>iθ</a:t>
            </a:r>
            <a:endParaRPr lang="ko-KR" altLang="en-US" sz="15000" baseline="30000" dirty="0"/>
          </a:p>
        </p:txBody>
      </p:sp>
    </p:spTree>
    <p:extLst>
      <p:ext uri="{BB962C8B-B14F-4D97-AF65-F5344CB8AC3E}">
        <p14:creationId xmlns:p14="http://schemas.microsoft.com/office/powerpoint/2010/main" val="417278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/>
              <a:t>Harmonic Motion</a:t>
            </a:r>
          </a:p>
          <a:p>
            <a:pPr lvl="1"/>
            <a:r>
              <a:rPr lang="en-US" altLang="ko-KR" dirty="0"/>
              <a:t>F = -</a:t>
            </a:r>
            <a:r>
              <a:rPr lang="en-US" altLang="ko-KR" dirty="0" err="1"/>
              <a:t>kx</a:t>
            </a:r>
            <a:r>
              <a:rPr lang="en-US" altLang="ko-KR" dirty="0"/>
              <a:t>(t) = ma = m(x(t))’’</a:t>
            </a:r>
          </a:p>
          <a:p>
            <a:pPr lvl="1"/>
            <a:r>
              <a:rPr lang="en-US" altLang="ko-KR" dirty="0"/>
              <a:t>x(t)’’ = (-k/m) * x(t)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Solution (when k/m = w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aCos</a:t>
            </a:r>
            <a:r>
              <a:rPr lang="en-US" altLang="ko-KR" dirty="0"/>
              <a:t>(</a:t>
            </a:r>
            <a:r>
              <a:rPr lang="en-US" altLang="ko-KR" dirty="0" err="1"/>
              <a:t>wt</a:t>
            </a:r>
            <a:r>
              <a:rPr lang="en-US" altLang="ko-KR" dirty="0"/>
              <a:t>) + </a:t>
            </a:r>
            <a:r>
              <a:rPr lang="en-US" altLang="ko-KR" dirty="0" err="1"/>
              <a:t>bSin</a:t>
            </a:r>
            <a:r>
              <a:rPr lang="en-US" altLang="ko-KR" dirty="0"/>
              <a:t>(</a:t>
            </a:r>
            <a:r>
              <a:rPr lang="en-US" altLang="ko-KR" dirty="0" err="1"/>
              <a:t>θt</a:t>
            </a:r>
            <a:r>
              <a:rPr lang="en-US" altLang="ko-KR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A9928-D016-4148-9768-FF0E9A99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20" y="1949116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8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/>
              <a:t>Taylor Series </a:t>
            </a: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baseline="30000" dirty="0"/>
              <a:t> </a:t>
            </a:r>
            <a:r>
              <a:rPr lang="en-US" altLang="ko-KR" dirty="0"/>
              <a:t>1 + (</a:t>
            </a:r>
            <a:r>
              <a:rPr lang="en-US" altLang="ko-KR" dirty="0" err="1"/>
              <a:t>iθ</a:t>
            </a:r>
            <a:r>
              <a:rPr lang="en-US" altLang="ko-KR" dirty="0"/>
              <a:t>)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2</a:t>
            </a:r>
            <a:r>
              <a:rPr lang="en-US" altLang="ko-KR" dirty="0"/>
              <a:t>/2!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4</a:t>
            </a:r>
            <a:r>
              <a:rPr lang="en-US" altLang="ko-KR" dirty="0"/>
              <a:t>/4! + ……</a:t>
            </a:r>
          </a:p>
          <a:p>
            <a:pPr marL="914400" lvl="2" indent="0">
              <a:buNone/>
            </a:pPr>
            <a:r>
              <a:rPr lang="en-US" altLang="ko-KR" sz="2800" dirty="0"/>
              <a:t>   = </a:t>
            </a:r>
            <a:r>
              <a:rPr lang="en-US" altLang="ko-KR" sz="2800" dirty="0">
                <a:solidFill>
                  <a:schemeClr val="accent5"/>
                </a:solidFill>
              </a:rPr>
              <a:t>(1 -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2</a:t>
            </a:r>
            <a:r>
              <a:rPr lang="en-US" altLang="ko-KR" sz="2800" dirty="0">
                <a:solidFill>
                  <a:schemeClr val="accent5"/>
                </a:solidFill>
              </a:rPr>
              <a:t>/2! +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4</a:t>
            </a:r>
            <a:r>
              <a:rPr lang="en-US" altLang="ko-KR" sz="2800" dirty="0">
                <a:solidFill>
                  <a:schemeClr val="accent5"/>
                </a:solidFill>
              </a:rPr>
              <a:t>/4! –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6</a:t>
            </a:r>
            <a:r>
              <a:rPr lang="en-US" altLang="ko-KR" sz="2800" dirty="0">
                <a:solidFill>
                  <a:schemeClr val="accent5"/>
                </a:solidFill>
              </a:rPr>
              <a:t>/6! + …. )</a:t>
            </a:r>
            <a:r>
              <a:rPr lang="en-US" altLang="ko-KR" sz="2800" dirty="0"/>
              <a:t> + </a:t>
            </a:r>
            <a:r>
              <a:rPr lang="en-US" altLang="ko-KR" sz="2800" dirty="0" err="1"/>
              <a:t>i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chemeClr val="accent6"/>
                </a:solidFill>
              </a:rPr>
              <a:t>(θ -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3</a:t>
            </a:r>
            <a:r>
              <a:rPr lang="en-US" altLang="ko-KR" sz="2800" dirty="0">
                <a:solidFill>
                  <a:schemeClr val="accent6"/>
                </a:solidFill>
              </a:rPr>
              <a:t>/3! +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5</a:t>
            </a:r>
            <a:r>
              <a:rPr lang="en-US" altLang="ko-KR" sz="2800" dirty="0">
                <a:solidFill>
                  <a:schemeClr val="accent6"/>
                </a:solidFill>
              </a:rPr>
              <a:t>/5! –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7</a:t>
            </a:r>
            <a:r>
              <a:rPr lang="en-US" altLang="ko-KR" sz="2800" dirty="0">
                <a:solidFill>
                  <a:schemeClr val="accent6"/>
                </a:solidFill>
              </a:rPr>
              <a:t>/7! + …. )</a:t>
            </a:r>
            <a:endParaRPr lang="ko-KR" altLang="en-US" sz="2800" dirty="0">
              <a:solidFill>
                <a:schemeClr val="accent6"/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(1 - θ</a:t>
            </a:r>
            <a:r>
              <a:rPr lang="en-US" altLang="ko-KR" baseline="30000" dirty="0">
                <a:solidFill>
                  <a:schemeClr val="accent5"/>
                </a:solidFill>
              </a:rPr>
              <a:t>2</a:t>
            </a:r>
            <a:r>
              <a:rPr lang="en-US" altLang="ko-KR" dirty="0">
                <a:solidFill>
                  <a:schemeClr val="accent5"/>
                </a:solidFill>
              </a:rPr>
              <a:t>/2! + θ</a:t>
            </a:r>
            <a:r>
              <a:rPr lang="en-US" altLang="ko-KR" baseline="30000" dirty="0">
                <a:solidFill>
                  <a:schemeClr val="accent5"/>
                </a:solidFill>
              </a:rPr>
              <a:t>4</a:t>
            </a:r>
            <a:r>
              <a:rPr lang="en-US" altLang="ko-KR" dirty="0">
                <a:solidFill>
                  <a:schemeClr val="accent5"/>
                </a:solidFill>
              </a:rPr>
              <a:t>/4! – θ</a:t>
            </a:r>
            <a:r>
              <a:rPr lang="en-US" altLang="ko-KR" baseline="30000" dirty="0">
                <a:solidFill>
                  <a:schemeClr val="accent5"/>
                </a:solidFill>
              </a:rPr>
              <a:t>6</a:t>
            </a:r>
            <a:r>
              <a:rPr lang="en-US" altLang="ko-KR" dirty="0">
                <a:solidFill>
                  <a:schemeClr val="accent5"/>
                </a:solidFill>
              </a:rPr>
              <a:t>/6! + …. )</a:t>
            </a:r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(θ - θ</a:t>
            </a:r>
            <a:r>
              <a:rPr lang="en-US" altLang="ko-KR" baseline="30000" dirty="0">
                <a:solidFill>
                  <a:schemeClr val="accent6"/>
                </a:solidFill>
              </a:rPr>
              <a:t>3</a:t>
            </a:r>
            <a:r>
              <a:rPr lang="en-US" altLang="ko-KR" dirty="0">
                <a:solidFill>
                  <a:schemeClr val="accent6"/>
                </a:solidFill>
              </a:rPr>
              <a:t>/3! + θ</a:t>
            </a:r>
            <a:r>
              <a:rPr lang="en-US" altLang="ko-KR" baseline="30000" dirty="0">
                <a:solidFill>
                  <a:schemeClr val="accent6"/>
                </a:solidFill>
              </a:rPr>
              <a:t>5</a:t>
            </a:r>
            <a:r>
              <a:rPr lang="en-US" altLang="ko-KR" dirty="0">
                <a:solidFill>
                  <a:schemeClr val="accent6"/>
                </a:solidFill>
              </a:rPr>
              <a:t>/5! – θ</a:t>
            </a:r>
            <a:r>
              <a:rPr lang="en-US" altLang="ko-KR" baseline="30000" dirty="0">
                <a:solidFill>
                  <a:schemeClr val="accent6"/>
                </a:solidFill>
              </a:rPr>
              <a:t>7</a:t>
            </a:r>
            <a:r>
              <a:rPr lang="en-US" altLang="ko-KR" dirty="0">
                <a:solidFill>
                  <a:schemeClr val="accent6"/>
                </a:solidFill>
              </a:rPr>
              <a:t>/7! + …. )</a:t>
            </a:r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91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Digital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501869" y="3411055"/>
            <a:ext cx="52409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</a:t>
            </a:r>
          </a:p>
          <a:p>
            <a:r>
              <a:rPr lang="en-US" sz="4000" dirty="0"/>
              <a:t>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</p:spTree>
    <p:extLst>
      <p:ext uri="{BB962C8B-B14F-4D97-AF65-F5344CB8AC3E}">
        <p14:creationId xmlns:p14="http://schemas.microsoft.com/office/powerpoint/2010/main" val="116518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r(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/>
              <a:t>= sum of sinusoid if only take Real or </a:t>
            </a:r>
            <a:r>
              <a:rPr lang="en-US" altLang="ko-KR" dirty="0" err="1"/>
              <a:t>Imag</a:t>
            </a:r>
            <a:r>
              <a:rPr lang="en-US" altLang="ko-KR" dirty="0"/>
              <a:t> part</a:t>
            </a:r>
          </a:p>
          <a:p>
            <a:pPr marL="914400" lvl="2" indent="0">
              <a:buNone/>
            </a:pPr>
            <a:r>
              <a:rPr lang="en-US" altLang="ko-KR" dirty="0"/>
              <a:t>= Phasor</a:t>
            </a:r>
          </a:p>
          <a:p>
            <a:r>
              <a:rPr lang="en-US" altLang="ko-KR" dirty="0"/>
              <a:t>Frequency domain</a:t>
            </a:r>
          </a:p>
          <a:p>
            <a:r>
              <a:rPr lang="en-US" altLang="ko-KR" dirty="0"/>
              <a:t>Redundant </a:t>
            </a:r>
            <a:r>
              <a:rPr lang="ko-KR" altLang="en-US" dirty="0"/>
              <a:t>중복</a:t>
            </a:r>
            <a:endParaRPr lang="en-US" altLang="ko-KR" dirty="0"/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(θ+2π)</a:t>
            </a:r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(θ-π)</a:t>
            </a:r>
          </a:p>
          <a:p>
            <a:pPr lvl="1"/>
            <a:r>
              <a:rPr lang="ko-KR" altLang="en-US" dirty="0"/>
              <a:t>구분가능한 영역</a:t>
            </a:r>
            <a:r>
              <a:rPr lang="en-US" altLang="ko-KR" dirty="0"/>
              <a:t> 0 ~ π(Nyquist Frequency)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4A7B2C-B488-4CBA-B97B-7746011FE761}"/>
              </a:ext>
            </a:extLst>
          </p:cNvPr>
          <p:cNvGrpSpPr/>
          <p:nvPr/>
        </p:nvGrpSpPr>
        <p:grpSpPr>
          <a:xfrm>
            <a:off x="7471415" y="2515502"/>
            <a:ext cx="4121965" cy="3930679"/>
            <a:chOff x="642540" y="2515502"/>
            <a:chExt cx="4121965" cy="3930679"/>
          </a:xfrm>
        </p:grpSpPr>
        <p:sp>
          <p:nvSpPr>
            <p:cNvPr id="8" name="Arrow: Quad 7">
              <a:extLst>
                <a:ext uri="{FF2B5EF4-FFF2-40B4-BE49-F238E27FC236}">
                  <a16:creationId xmlns:a16="http://schemas.microsoft.com/office/drawing/2014/main" id="{4DA6CCD6-C350-412C-9F9E-A8325D28A0EA}"/>
                </a:ext>
              </a:extLst>
            </p:cNvPr>
            <p:cNvSpPr/>
            <p:nvPr/>
          </p:nvSpPr>
          <p:spPr>
            <a:xfrm>
              <a:off x="642540" y="2884834"/>
              <a:ext cx="3561347" cy="3561347"/>
            </a:xfrm>
            <a:prstGeom prst="quadArrow">
              <a:avLst>
                <a:gd name="adj1" fmla="val 2027"/>
                <a:gd name="adj2" fmla="val 2215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15C53-A2C9-4084-98FB-A6C83B46AC50}"/>
                </a:ext>
              </a:extLst>
            </p:cNvPr>
            <p:cNvSpPr txBox="1"/>
            <p:nvPr/>
          </p:nvSpPr>
          <p:spPr>
            <a:xfrm>
              <a:off x="2102452" y="2515502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imag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5CB22F-BE69-468D-BAFC-F4F124B8D8F0}"/>
                </a:ext>
              </a:extLst>
            </p:cNvPr>
            <p:cNvSpPr txBox="1"/>
            <p:nvPr/>
          </p:nvSpPr>
          <p:spPr>
            <a:xfrm>
              <a:off x="4203887" y="4464762"/>
              <a:ext cx="560618" cy="30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BE550BDB-4FD7-445E-8FEB-6340DBD8D651}"/>
              </a:ext>
            </a:extLst>
          </p:cNvPr>
          <p:cNvSpPr/>
          <p:nvPr/>
        </p:nvSpPr>
        <p:spPr>
          <a:xfrm>
            <a:off x="7910546" y="3320000"/>
            <a:ext cx="2666968" cy="1343772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4CF2470B-655C-48CE-99BD-79AA4BEA61FE}"/>
              </a:ext>
            </a:extLst>
          </p:cNvPr>
          <p:cNvSpPr/>
          <p:nvPr/>
        </p:nvSpPr>
        <p:spPr>
          <a:xfrm flipV="1">
            <a:off x="7946662" y="4674079"/>
            <a:ext cx="2666968" cy="1307161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7946662" y="33600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10481258" y="45737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7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C -0.00052 -0.10371 -0.04935 -0.18936 -0.10821 -0.18936 C -0.16706 -0.18936 -0.21472 -0.10371 -0.21472 0.00092 C -0.21472 0.10648 -0.16706 0.19027 -0.10821 0.19027 C -0.04935 0.19027 -0.00052 0.10648 -0.00052 0.00092 Z " pathEditMode="fixed" rAng="16200000" ptsTypes="AAA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4DA6CCD6-C350-412C-9F9E-A8325D28A0EA}"/>
              </a:ext>
            </a:extLst>
          </p:cNvPr>
          <p:cNvSpPr/>
          <p:nvPr/>
        </p:nvSpPr>
        <p:spPr>
          <a:xfrm>
            <a:off x="1491343" y="2783234"/>
            <a:ext cx="3561347" cy="3561347"/>
          </a:xfrm>
          <a:prstGeom prst="quadArrow">
            <a:avLst>
              <a:gd name="adj1" fmla="val 2027"/>
              <a:gd name="adj2" fmla="val 2215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1966590" y="32584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4501186" y="44721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F3992E-56FB-41E3-953B-D1A87216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57" y="3163504"/>
            <a:ext cx="3810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5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C -8.33333E-7 -0.10463 -0.04883 -0.19028 -0.10768 -0.19028 C -0.16654 -0.19028 -0.21419 -0.10463 -0.21419 4.81481E-6 C -0.21419 0.10555 -0.16654 0.18935 -0.10768 0.18935 C -0.04883 0.18935 -8.33333E-7 0.10555 -8.33333E-7 4.81481E-6 Z " pathEditMode="fixed" rAng="16200000" ptsTypes="AAA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CD04-00CB-4696-A08D-5990CBD2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BC8A-CC45-4F59-A004-FAB942118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manipulate</a:t>
            </a:r>
          </a:p>
          <a:p>
            <a:pPr lvl="1"/>
            <a:r>
              <a:rPr lang="en-US" dirty="0"/>
              <a:t>4</a:t>
            </a:r>
            <a:r>
              <a:rPr lang="ko-KR" altLang="en-US" dirty="0"/>
              <a:t>칙연삭</a:t>
            </a:r>
            <a:endParaRPr lang="en-US" altLang="ko-KR" dirty="0"/>
          </a:p>
          <a:p>
            <a:pPr lvl="1"/>
            <a:r>
              <a:rPr lang="en-US" dirty="0"/>
              <a:t>Shifting = * </a:t>
            </a:r>
            <a:r>
              <a:rPr lang="en-US" dirty="0" err="1"/>
              <a:t>e</a:t>
            </a:r>
            <a:r>
              <a:rPr lang="en-US" baseline="30000" dirty="0" err="1"/>
              <a:t>i</a:t>
            </a:r>
            <a:r>
              <a:rPr lang="en-US" baseline="30000" dirty="0"/>
              <a:t>*</a:t>
            </a:r>
            <a:r>
              <a:rPr lang="en-US" baseline="30000" dirty="0" err="1"/>
              <a:t>shifting</a:t>
            </a:r>
            <a:r>
              <a:rPr lang="en-US" altLang="ko-KR" baseline="30000" dirty="0" err="1"/>
              <a:t>θ</a:t>
            </a:r>
            <a:r>
              <a:rPr lang="en-US" altLang="ko-KR" baseline="30000" dirty="0"/>
              <a:t> </a:t>
            </a:r>
            <a:r>
              <a:rPr lang="en-US" altLang="ko-KR" dirty="0"/>
              <a:t>= rotation</a:t>
            </a:r>
            <a:r>
              <a:rPr lang="en-US" altLang="ko-KR" baseline="30000" dirty="0"/>
              <a:t> </a:t>
            </a:r>
            <a:endParaRPr lang="en-US" baseline="30000" dirty="0"/>
          </a:p>
          <a:p>
            <a:r>
              <a:rPr lang="en-US" dirty="0"/>
              <a:t>Easy to picture</a:t>
            </a:r>
          </a:p>
          <a:p>
            <a:r>
              <a:rPr lang="en-US" dirty="0"/>
              <a:t>Analyzing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686B6A2-A6B3-4B71-B9D8-73277D1D5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0" y="3670893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65069-F02D-4573-AFC5-46009FF7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5" y="367089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1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시그널 </a:t>
            </a:r>
            <a:r>
              <a:rPr lang="en-US" altLang="ko-KR" dirty="0"/>
              <a:t>-&gt; </a:t>
            </a:r>
            <a:r>
              <a:rPr lang="ko-KR" altLang="en-US" dirty="0"/>
              <a:t>디지털 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ADC(Analog to Digital Converter)</a:t>
            </a:r>
          </a:p>
          <a:p>
            <a:pPr lvl="1"/>
            <a:r>
              <a:rPr lang="ko-KR" altLang="en-US" dirty="0"/>
              <a:t>표본화</a:t>
            </a:r>
            <a:r>
              <a:rPr lang="en-US" altLang="ko-KR" dirty="0"/>
              <a:t>(Sampling) = X</a:t>
            </a:r>
            <a:r>
              <a:rPr lang="ko-KR" altLang="en-US" dirty="0"/>
              <a:t>축</a:t>
            </a:r>
            <a:endParaRPr lang="en-US" altLang="ko-KR" dirty="0"/>
          </a:p>
          <a:p>
            <a:pPr lvl="1"/>
            <a:r>
              <a:rPr lang="ko-KR" altLang="en-US" dirty="0"/>
              <a:t>양자화</a:t>
            </a:r>
            <a:r>
              <a:rPr lang="en-US" altLang="ko-KR" dirty="0"/>
              <a:t>(Quantization) = Y</a:t>
            </a:r>
            <a:r>
              <a:rPr lang="ko-KR" altLang="en-US" dirty="0"/>
              <a:t>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39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표본화</a:t>
            </a:r>
            <a:r>
              <a:rPr lang="en-US" altLang="ko-KR" dirty="0"/>
              <a:t>(Sampling)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59059"/>
          </a:xfrm>
        </p:spPr>
        <p:txBody>
          <a:bodyPr>
            <a:norm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= sampling frequency, in </a:t>
            </a:r>
            <a:r>
              <a:rPr lang="en-US" altLang="ko-KR" dirty="0" err="1"/>
              <a:t>polarform</a:t>
            </a:r>
            <a:r>
              <a:rPr lang="en-US" altLang="ko-KR" dirty="0"/>
              <a:t> 2π</a:t>
            </a:r>
          </a:p>
          <a:p>
            <a:r>
              <a:rPr lang="ko-KR" altLang="en-US" dirty="0"/>
              <a:t>가용 주파수 </a:t>
            </a:r>
            <a:r>
              <a:rPr lang="en-US" altLang="ko-KR" dirty="0"/>
              <a:t>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 = π</a:t>
            </a:r>
          </a:p>
          <a:p>
            <a:r>
              <a:rPr lang="ko-KR" altLang="en-US" dirty="0"/>
              <a:t>사람이 들을수있는 영역</a:t>
            </a:r>
            <a:endParaRPr lang="en-US" altLang="ko-KR" dirty="0"/>
          </a:p>
          <a:p>
            <a:pPr lvl="1"/>
            <a:r>
              <a:rPr lang="ko-KR" altLang="en-US" dirty="0"/>
              <a:t>가청주파수</a:t>
            </a:r>
            <a:r>
              <a:rPr lang="en-US" altLang="ko-KR" dirty="0"/>
              <a:t> = </a:t>
            </a:r>
            <a:r>
              <a:rPr lang="pl-PL" dirty="0"/>
              <a:t>20Hz </a:t>
            </a:r>
            <a:r>
              <a:rPr lang="en-US" dirty="0"/>
              <a:t>~</a:t>
            </a:r>
            <a:r>
              <a:rPr lang="pl-PL" dirty="0"/>
              <a:t> 20kHz</a:t>
            </a:r>
            <a:endParaRPr lang="en-US" dirty="0"/>
          </a:p>
          <a:p>
            <a:pPr lvl="1"/>
            <a:r>
              <a:rPr lang="ko-KR" altLang="en-US" dirty="0"/>
              <a:t>가청주파수 </a:t>
            </a:r>
            <a:r>
              <a:rPr lang="en-US" altLang="ko-KR" dirty="0"/>
              <a:t>&lt;= </a:t>
            </a:r>
            <a:r>
              <a:rPr lang="ko-KR" altLang="en-US" dirty="0"/>
              <a:t>가용주파수</a:t>
            </a:r>
            <a:endParaRPr lang="en-US" altLang="ko-KR" dirty="0"/>
          </a:p>
          <a:p>
            <a:pPr lvl="1"/>
            <a:r>
              <a:rPr lang="pl-PL" dirty="0"/>
              <a:t>20kHz</a:t>
            </a:r>
            <a:r>
              <a:rPr lang="en-US" dirty="0"/>
              <a:t> &lt;=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</a:t>
            </a:r>
          </a:p>
          <a:p>
            <a:pPr lvl="1"/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&gt;= </a:t>
            </a:r>
            <a:r>
              <a:rPr lang="en-US" dirty="0"/>
              <a:t>4</a:t>
            </a:r>
            <a:r>
              <a:rPr lang="pl-PL" dirty="0"/>
              <a:t>0kHz</a:t>
            </a:r>
            <a:endParaRPr lang="en-US" dirty="0"/>
          </a:p>
          <a:p>
            <a:endParaRPr lang="en-US" altLang="ko-K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FF487F-BEC0-460A-A901-E5E33F4D4F48}"/>
              </a:ext>
            </a:extLst>
          </p:cNvPr>
          <p:cNvGrpSpPr/>
          <p:nvPr/>
        </p:nvGrpSpPr>
        <p:grpSpPr>
          <a:xfrm>
            <a:off x="7762328" y="2054655"/>
            <a:ext cx="3809092" cy="2470422"/>
            <a:chOff x="7897586" y="2906712"/>
            <a:chExt cx="2863849" cy="18573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F54395-4A70-486D-B47D-B5EF6314415D}"/>
                </a:ext>
              </a:extLst>
            </p:cNvPr>
            <p:cNvSpPr/>
            <p:nvPr/>
          </p:nvSpPr>
          <p:spPr>
            <a:xfrm>
              <a:off x="7897586" y="2932340"/>
              <a:ext cx="2857500" cy="18317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4013B0-7222-4A68-8768-B6BB2B7DC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935" y="2906712"/>
              <a:ext cx="2857500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7090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0E45-FBB2-4086-8C4D-D0147371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양자화</a:t>
            </a:r>
            <a:r>
              <a:rPr lang="en-US" altLang="ko-KR" dirty="0"/>
              <a:t>(Quantization)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22A3-2F7A-4294-9E5F-B81C9A46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37861"/>
          </a:xfrm>
        </p:spPr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ko-KR" altLang="en-US" dirty="0"/>
              <a:t>표현가능한 강약의 단계</a:t>
            </a:r>
            <a:endParaRPr lang="en-US" altLang="ko-KR" dirty="0"/>
          </a:p>
          <a:p>
            <a:r>
              <a:rPr lang="ko-KR" altLang="en-US" dirty="0"/>
              <a:t>양자화 오류</a:t>
            </a:r>
            <a:endParaRPr lang="en-US" altLang="ko-KR" dirty="0"/>
          </a:p>
          <a:p>
            <a:pPr lvl="1"/>
            <a:r>
              <a:rPr lang="en-US" dirty="0"/>
              <a:t>RMS(Root Mean Square) = 1/sqrt(12)</a:t>
            </a:r>
          </a:p>
          <a:p>
            <a:pPr lvl="1"/>
            <a:r>
              <a:rPr lang="en-US" dirty="0"/>
              <a:t>Signal to Noise Comparison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RMS/2</a:t>
            </a:r>
            <a:r>
              <a:rPr lang="en-US" baseline="30000" dirty="0"/>
              <a:t>B-1</a:t>
            </a:r>
            <a:r>
              <a:rPr lang="en-US" dirty="0"/>
              <a:t> = 1/sqrt(3)2</a:t>
            </a:r>
            <a:r>
              <a:rPr lang="en-US" baseline="30000" dirty="0"/>
              <a:t>B</a:t>
            </a:r>
          </a:p>
          <a:p>
            <a:pPr lvl="1"/>
            <a:r>
              <a:rPr lang="en-US" dirty="0"/>
              <a:t>SNR(Signal to Noise Ratio)   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20log(sqrt(3)2</a:t>
            </a:r>
            <a:r>
              <a:rPr lang="en-US" baseline="30000" dirty="0"/>
              <a:t>B</a:t>
            </a:r>
            <a:r>
              <a:rPr lang="en-US" dirty="0"/>
              <a:t>) = 4.77 + 6B (dB)</a:t>
            </a:r>
          </a:p>
          <a:p>
            <a:pPr lvl="2"/>
            <a:endParaRPr lang="en-US" baseline="30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CA0270-361B-4135-ACEF-23E5DC7C71C4}"/>
              </a:ext>
            </a:extLst>
          </p:cNvPr>
          <p:cNvGrpSpPr/>
          <p:nvPr/>
        </p:nvGrpSpPr>
        <p:grpSpPr>
          <a:xfrm>
            <a:off x="8799729" y="2054655"/>
            <a:ext cx="2793651" cy="4367188"/>
            <a:chOff x="8799729" y="2054655"/>
            <a:chExt cx="2793651" cy="43671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81116B-C895-47A1-81EA-7D626EEF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2054655"/>
              <a:ext cx="2793651" cy="20179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3A5D6E-6695-4EFF-85A9-E7C30B97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4072637"/>
              <a:ext cx="2793651" cy="2349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4996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010C7-183A-4DD4-BDB4-2954CE6B571E}"/>
              </a:ext>
            </a:extLst>
          </p:cNvPr>
          <p:cNvSpPr txBox="1"/>
          <p:nvPr/>
        </p:nvSpPr>
        <p:spPr>
          <a:xfrm>
            <a:off x="967666" y="1127463"/>
            <a:ext cx="71376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DSP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현실</a:t>
            </a:r>
            <a:r>
              <a:rPr lang="en-US" altLang="ko-KR" dirty="0">
                <a:solidFill>
                  <a:schemeClr val="bg1"/>
                </a:solidFill>
              </a:rPr>
              <a:t>(analog)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VS  </a:t>
            </a:r>
            <a:r>
              <a:rPr lang="ko-KR" altLang="en-US" dirty="0">
                <a:solidFill>
                  <a:schemeClr val="bg1"/>
                </a:solidFill>
              </a:rPr>
              <a:t>환상의 디지털 세상</a:t>
            </a:r>
            <a:endParaRPr lang="en-US" altLang="ko-KR" dirty="0">
              <a:solidFill>
                <a:schemeClr val="bg1"/>
              </a:solidFill>
            </a:endParaRPr>
          </a:p>
          <a:p>
            <a:pPr marL="1257300" lvl="2" indent="-342900"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we listen music 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pad) &lt;-&gt; how </a:t>
            </a:r>
            <a:r>
              <a:rPr lang="en-US" dirty="0" err="1">
                <a:solidFill>
                  <a:schemeClr val="bg1"/>
                </a:solidFill>
              </a:rPr>
              <a:t>mathmatisian</a:t>
            </a:r>
            <a:r>
              <a:rPr lang="en-US" dirty="0">
                <a:solidFill>
                  <a:schemeClr val="bg1"/>
                </a:solidFill>
              </a:rPr>
              <a:t> listen music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(complex number)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Digital Sound Processing = MATH</a:t>
            </a:r>
          </a:p>
          <a:p>
            <a:pPr marL="1257300" lvl="2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Low-pass filter = </a:t>
            </a:r>
            <a:r>
              <a:rPr lang="ko-KR" altLang="en-US" dirty="0">
                <a:solidFill>
                  <a:schemeClr val="bg1"/>
                </a:solidFill>
              </a:rPr>
              <a:t>띠용</a:t>
            </a:r>
            <a:r>
              <a:rPr lang="en-US" altLang="ko-KR" dirty="0">
                <a:solidFill>
                  <a:schemeClr val="bg1"/>
                </a:solidFill>
              </a:rPr>
              <a:t>?!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Where it used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Basics = MATH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So many way</a:t>
            </a:r>
          </a:p>
          <a:p>
            <a:pPr marL="800100" lvl="1" indent="-342900"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Cartesian plane(Euclidean space), complex plane(Polar coordinate system)</a:t>
            </a:r>
          </a:p>
          <a:p>
            <a:pPr marL="800100" lvl="1" indent="-342900"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Sinusoid</a:t>
            </a:r>
          </a:p>
          <a:p>
            <a:pPr marL="800100" lvl="1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91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36" y="1451855"/>
            <a:ext cx="10972800" cy="505280"/>
          </a:xfrm>
        </p:spPr>
        <p:txBody>
          <a:bodyPr/>
          <a:lstStyle/>
          <a:p>
            <a:r>
              <a:rPr lang="en-US" sz="4800" dirty="0"/>
              <a:t>Introduction To DSP – Low Pass MAGIC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06636" y="2412858"/>
            <a:ext cx="824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0E2BD8-5B96-49FE-B975-7202E5BD4F2E}"/>
              </a:ext>
            </a:extLst>
          </p:cNvPr>
          <p:cNvSpPr txBox="1">
            <a:spLocks/>
          </p:cNvSpPr>
          <p:nvPr/>
        </p:nvSpPr>
        <p:spPr>
          <a:xfrm>
            <a:off x="606636" y="1451855"/>
            <a:ext cx="10972800" cy="505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Introduction To DSP – Low Pass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44917-C0E9-4F6D-B5F0-9DBA49BE09BC}"/>
              </a:ext>
            </a:extLst>
          </p:cNvPr>
          <p:cNvSpPr txBox="1"/>
          <p:nvPr/>
        </p:nvSpPr>
        <p:spPr>
          <a:xfrm>
            <a:off x="606636" y="3272799"/>
            <a:ext cx="642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</a:t>
            </a:r>
            <a:r>
              <a:rPr lang="en-US" sz="4000" dirty="0" err="1"/>
              <a:t>LowPassedSignal</a:t>
            </a:r>
            <a:r>
              <a:rPr lang="en-US" sz="4000" dirty="0"/>
              <a:t>[t]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EEE82-5042-4009-A646-623E565D2A15}"/>
              </a:ext>
            </a:extLst>
          </p:cNvPr>
          <p:cNvSpPr txBox="1"/>
          <p:nvPr/>
        </p:nvSpPr>
        <p:spPr>
          <a:xfrm>
            <a:off x="606636" y="4698259"/>
            <a:ext cx="104097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err="1"/>
              <a:t>LowPassedSignal</a:t>
            </a:r>
            <a:r>
              <a:rPr lang="en-US" sz="4000" dirty="0"/>
              <a:t>[y] = ( Signal[y-1] + Signal[y] ) / 2</a:t>
            </a:r>
          </a:p>
        </p:txBody>
      </p:sp>
    </p:spTree>
    <p:extLst>
      <p:ext uri="{BB962C8B-B14F-4D97-AF65-F5344CB8AC3E}">
        <p14:creationId xmlns:p14="http://schemas.microsoft.com/office/powerpoint/2010/main" val="9334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7 -0.00139 L 4.16667E-7 -0.0368 " pathEditMode="relative" rAng="0" ptsTypes="AA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5E-6 -4.07407E-6 L -2.5E-6 -0.05138 " pathEditMode="relative" rAng="0" ptsTypes="AA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1"/>
      <p:bldP spid="13" grpId="0"/>
      <p:bldP spid="13" grpId="1"/>
      <p:bldP spid="1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0AF54E-1A10-4D2A-AA41-128DB711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1434594"/>
            <a:ext cx="10972800" cy="514521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음악</a:t>
            </a:r>
            <a:r>
              <a:rPr lang="en-US" altLang="ko-KR" dirty="0"/>
              <a:t>(</a:t>
            </a:r>
            <a:r>
              <a:rPr lang="ko-KR" altLang="en-US" dirty="0"/>
              <a:t>시그널</a:t>
            </a:r>
            <a:r>
              <a:rPr lang="en-US" altLang="ko-KR" dirty="0"/>
              <a:t>) : </a:t>
            </a:r>
            <a:r>
              <a:rPr lang="ko-KR" altLang="en-US" dirty="0"/>
              <a:t>현실 </a:t>
            </a:r>
            <a:r>
              <a:rPr lang="en-US" altLang="ko-KR" dirty="0"/>
              <a:t>VS. </a:t>
            </a:r>
            <a:r>
              <a:rPr lang="ko-KR" altLang="en-US" dirty="0"/>
              <a:t>환상의 디지털 세상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15F8760-098C-4D46-9927-1102C51DA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13" y="2190077"/>
            <a:ext cx="2406374" cy="3778008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B57E6B-6AE3-49DC-A8C7-95D984E638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91" y="2812256"/>
            <a:ext cx="4743450" cy="2533650"/>
          </a:xfrm>
        </p:spPr>
      </p:pic>
    </p:spTree>
    <p:extLst>
      <p:ext uri="{BB962C8B-B14F-4D97-AF65-F5344CB8AC3E}">
        <p14:creationId xmlns:p14="http://schemas.microsoft.com/office/powerpoint/2010/main" val="163478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0AF54E-1A10-4D2A-AA41-128DB711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1434594"/>
            <a:ext cx="10972800" cy="514521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음악</a:t>
            </a:r>
            <a:r>
              <a:rPr lang="en-US" altLang="ko-KR" dirty="0"/>
              <a:t>(</a:t>
            </a:r>
            <a:r>
              <a:rPr lang="ko-KR" altLang="en-US" dirty="0"/>
              <a:t>시그널</a:t>
            </a:r>
            <a:r>
              <a:rPr lang="en-US" altLang="ko-KR" dirty="0"/>
              <a:t>) : </a:t>
            </a:r>
            <a:r>
              <a:rPr lang="ko-KR" altLang="en-US" dirty="0"/>
              <a:t>현실 </a:t>
            </a:r>
            <a:r>
              <a:rPr lang="en-US" altLang="ko-KR" dirty="0"/>
              <a:t>VS. </a:t>
            </a:r>
            <a:r>
              <a:rPr lang="ko-KR" altLang="en-US" dirty="0"/>
              <a:t>환상의 디지털 세상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F4799-CDB2-43CA-9BA0-397168FA5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000" dirty="0"/>
              <a:t>iPod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5E6CF4-B7FA-4C40-965D-C8FE33471B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000" dirty="0" err="1"/>
              <a:t>i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27618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5000" dirty="0"/>
              <a:t>Sinusoid</a:t>
            </a:r>
          </a:p>
        </p:txBody>
      </p:sp>
    </p:spTree>
    <p:extLst>
      <p:ext uri="{BB962C8B-B14F-4D97-AF65-F5344CB8AC3E}">
        <p14:creationId xmlns:p14="http://schemas.microsoft.com/office/powerpoint/2010/main" val="9939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Sinusoid </a:t>
            </a:r>
            <a:r>
              <a:rPr lang="ko-KR" altLang="en-US" dirty="0"/>
              <a:t>동양혈관</a:t>
            </a:r>
          </a:p>
          <a:p>
            <a:endParaRPr lang="en-US" altLang="ko-KR" dirty="0"/>
          </a:p>
          <a:p>
            <a:r>
              <a:rPr lang="ko-KR" altLang="en-US" dirty="0"/>
              <a:t>생명과학대사전</a:t>
            </a:r>
          </a:p>
          <a:p>
            <a:pPr lvl="1"/>
            <a:r>
              <a:rPr lang="ko-KR" altLang="en-US" dirty="0"/>
              <a:t>불규칙하고 커다란 문합혈관으로 이루어지는 종말혈관의 일종</a:t>
            </a:r>
            <a:r>
              <a:rPr lang="en-US" altLang="ko-KR" dirty="0"/>
              <a:t>. </a:t>
            </a:r>
            <a:r>
              <a:rPr lang="ko-KR" altLang="en-US" dirty="0"/>
              <a:t>모세혈관의 확대부</a:t>
            </a:r>
            <a:r>
              <a:rPr lang="en-US" altLang="ko-KR" dirty="0"/>
              <a:t>. </a:t>
            </a:r>
            <a:r>
              <a:rPr lang="ko-KR" altLang="en-US" dirty="0"/>
              <a:t>지름이 </a:t>
            </a:r>
            <a:r>
              <a:rPr lang="en-US" altLang="ko-KR" dirty="0"/>
              <a:t>20~50μm</a:t>
            </a:r>
            <a:r>
              <a:rPr lang="ko-KR" altLang="en-US" dirty="0"/>
              <a:t>이며 혈동</a:t>
            </a:r>
            <a:r>
              <a:rPr lang="en-US" altLang="ko-KR" dirty="0"/>
              <a:t>(</a:t>
            </a:r>
            <a:r>
              <a:rPr lang="ko-KR" altLang="en-US" dirty="0"/>
              <a:t>血洞</a:t>
            </a:r>
            <a:r>
              <a:rPr lang="en-US" altLang="ko-KR" dirty="0"/>
              <a:t>)</a:t>
            </a:r>
            <a:r>
              <a:rPr lang="ko-KR" altLang="en-US" dirty="0"/>
              <a:t>은 좀더 넓은 의미로 해석되며 굵은 혈관의 확대부도 포함하는 경우가 많다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외국어 표기 </a:t>
            </a:r>
            <a:r>
              <a:rPr lang="en-US" altLang="ko-KR" dirty="0"/>
              <a:t>sinusoid(</a:t>
            </a:r>
            <a:r>
              <a:rPr lang="ko-KR" altLang="en-US" dirty="0"/>
              <a:t>영어</a:t>
            </a:r>
            <a:r>
              <a:rPr lang="en-US" altLang="ko-KR" dirty="0"/>
              <a:t>), </a:t>
            </a:r>
            <a:r>
              <a:rPr lang="ko-KR" altLang="en-US" dirty="0"/>
              <a:t>洞樣血管</a:t>
            </a:r>
            <a:r>
              <a:rPr lang="en-US" altLang="ko-KR" dirty="0"/>
              <a:t>(</a:t>
            </a:r>
            <a:r>
              <a:rPr lang="ko-KR" altLang="en-US" dirty="0"/>
              <a:t>한자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농업용어사전</a:t>
            </a:r>
            <a:r>
              <a:rPr lang="en-US" altLang="ko-KR" dirty="0"/>
              <a:t>: </a:t>
            </a:r>
            <a:r>
              <a:rPr lang="ko-KR" altLang="en-US" dirty="0"/>
              <a:t>농촌진흥청</a:t>
            </a:r>
          </a:p>
          <a:p>
            <a:pPr lvl="1"/>
            <a:r>
              <a:rPr lang="ko-KR" altLang="en-US" dirty="0"/>
              <a:t>간에서와 같이 내배엽세포와 혈관의 내피상피에서 형성된 기관 조직 속 미소 혈강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외국어 표기 </a:t>
            </a:r>
            <a:r>
              <a:rPr lang="en-US" altLang="ko-KR" dirty="0"/>
              <a:t>sinusoid(</a:t>
            </a:r>
            <a:r>
              <a:rPr lang="ko-KR" altLang="en-US" dirty="0"/>
              <a:t>영어</a:t>
            </a:r>
            <a:r>
              <a:rPr lang="en-US" altLang="ko-KR" dirty="0"/>
              <a:t>), </a:t>
            </a:r>
            <a:r>
              <a:rPr lang="ko-KR" altLang="en-US" dirty="0"/>
              <a:t>血管</a:t>
            </a:r>
            <a:r>
              <a:rPr lang="en-US" altLang="ko-KR" dirty="0"/>
              <a:t>(</a:t>
            </a:r>
            <a:r>
              <a:rPr lang="ko-KR" altLang="en-US" dirty="0"/>
              <a:t>한자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네이버 지식백과</a:t>
            </a:r>
            <a:r>
              <a:rPr lang="en-US" altLang="ko-KR" dirty="0"/>
              <a:t>] </a:t>
            </a:r>
            <a:r>
              <a:rPr lang="ko-KR" altLang="en-US" dirty="0"/>
              <a:t>동양혈관 </a:t>
            </a:r>
            <a:r>
              <a:rPr lang="en-US" altLang="ko-KR" dirty="0"/>
              <a:t>[sinusoid, </a:t>
            </a:r>
            <a:r>
              <a:rPr lang="ko-KR" altLang="en-US" dirty="0"/>
              <a:t>洞樣血管</a:t>
            </a:r>
            <a:r>
              <a:rPr lang="en-US" altLang="ko-KR" dirty="0"/>
              <a:t>] (</a:t>
            </a:r>
            <a:r>
              <a:rPr lang="ko-KR" altLang="en-US" dirty="0"/>
              <a:t>용어해설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6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>
            <a:normAutofit/>
          </a:bodyPr>
          <a:lstStyle/>
          <a:p>
            <a:r>
              <a:rPr lang="en-US" altLang="ko-KR" dirty="0"/>
              <a:t>Sinusoid </a:t>
            </a:r>
            <a:r>
              <a:rPr lang="ko-KR" altLang="en-US" dirty="0"/>
              <a:t>물리학백과</a:t>
            </a:r>
            <a:endParaRPr lang="en-US" altLang="ko-KR" dirty="0"/>
          </a:p>
          <a:p>
            <a:pPr lvl="1"/>
            <a:r>
              <a:rPr lang="ko-KR" altLang="en-US" dirty="0"/>
              <a:t>사인파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ko-KR" dirty="0"/>
              <a:t>Sinusoid </a:t>
            </a:r>
            <a:r>
              <a:rPr lang="ko-KR" altLang="en-US" dirty="0"/>
              <a:t>수학백과</a:t>
            </a:r>
            <a:endParaRPr lang="en-US" altLang="ko-KR" dirty="0"/>
          </a:p>
          <a:p>
            <a:pPr lvl="1"/>
            <a:r>
              <a:rPr lang="ko-KR" altLang="en-US" dirty="0"/>
              <a:t>사인곡선</a:t>
            </a:r>
          </a:p>
        </p:txBody>
      </p:sp>
    </p:spTree>
    <p:extLst>
      <p:ext uri="{BB962C8B-B14F-4D97-AF65-F5344CB8AC3E}">
        <p14:creationId xmlns:p14="http://schemas.microsoft.com/office/powerpoint/2010/main" val="195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heme/theme1.xml><?xml version="1.0" encoding="utf-8"?>
<a:theme xmlns:a="http://schemas.openxmlformats.org/drawingml/2006/main" name="2964">
  <a:themeElements>
    <a:clrScheme name="Custom 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2164</TotalTime>
  <Words>1766</Words>
  <Application>Microsoft Office PowerPoint</Application>
  <PresentationFormat>Widescreen</PresentationFormat>
  <Paragraphs>298</Paragraphs>
  <Slides>36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2964</vt:lpstr>
      <vt:lpstr>Introduction To DSP</vt:lpstr>
      <vt:lpstr>Introduction To DSP – Analog Signal</vt:lpstr>
      <vt:lpstr>Introduction To DSP – Digital Signal</vt:lpstr>
      <vt:lpstr>Introduction To DSP – Low Pass MAGIC</vt:lpstr>
      <vt:lpstr>음악(시그널) : 현실 VS. 환상의 디지털 세상</vt:lpstr>
      <vt:lpstr>음악(시그널) : 현실 VS. 환상의 디지털 세상</vt:lpstr>
      <vt:lpstr>시그널</vt:lpstr>
      <vt:lpstr>시그널 - Sinusoid</vt:lpstr>
      <vt:lpstr>시그널 - Sinusoid</vt:lpstr>
      <vt:lpstr>시그널 - Sinusoid</vt:lpstr>
      <vt:lpstr>시그널 - Sinusoid</vt:lpstr>
      <vt:lpstr>시그널 - Sinusoid</vt:lpstr>
      <vt:lpstr>시그널 – Polar coordinate</vt:lpstr>
      <vt:lpstr>시그널 – Polar coordinate</vt:lpstr>
      <vt:lpstr>시그널 – Polar coordinate</vt:lpstr>
      <vt:lpstr>PowerPoint Presentation</vt:lpstr>
      <vt:lpstr>PowerPoint Presentation</vt:lpstr>
      <vt:lpstr>아날로그 시그널 -&gt; 디지털 시그널</vt:lpstr>
      <vt:lpstr>ADC – 표본화(Sampling)</vt:lpstr>
      <vt:lpstr>ADC – 양자화(Quantization)</vt:lpstr>
      <vt:lpstr>Thanks</vt:lpstr>
      <vt:lpstr>PowerPoint Presentation</vt:lpstr>
      <vt:lpstr>PowerPoint Presentation</vt:lpstr>
      <vt:lpstr>Introduction To DSP – Analog Signal</vt:lpstr>
      <vt:lpstr>Introduction To DSP – Digital Signal</vt:lpstr>
      <vt:lpstr>Introduction To DSP – Low Pass MAGIC</vt:lpstr>
      <vt:lpstr>시그널 - Sinusoid</vt:lpstr>
      <vt:lpstr>시그널 - Sinusoid</vt:lpstr>
      <vt:lpstr>시그널 - Sinusoid</vt:lpstr>
      <vt:lpstr>시그널 – Polar coordinate</vt:lpstr>
      <vt:lpstr>시그널 – Polar coordinate</vt:lpstr>
      <vt:lpstr>시그널 – Polar coordinate</vt:lpstr>
      <vt:lpstr>아날로그 시그널 -&gt; 디지털 시그널</vt:lpstr>
      <vt:lpstr>ADC – 표본화(Sampling)</vt:lpstr>
      <vt:lpstr>ADC – 양자화(Quantization)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KiKyeong Lim (Wipro Technologies)</dc:creator>
  <cp:lastModifiedBy>KiKyeong Lim (Wipro Technologies)</cp:lastModifiedBy>
  <cp:revision>93</cp:revision>
  <dcterms:created xsi:type="dcterms:W3CDTF">2018-01-06T06:41:09Z</dcterms:created>
  <dcterms:modified xsi:type="dcterms:W3CDTF">2018-03-05T14:43:48Z</dcterms:modified>
</cp:coreProperties>
</file>